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60" r:id="rId3"/>
    <p:sldId id="261" r:id="rId4"/>
    <p:sldId id="286" r:id="rId5"/>
    <p:sldId id="257" r:id="rId6"/>
    <p:sldId id="288" r:id="rId7"/>
    <p:sldId id="289" r:id="rId8"/>
    <p:sldId id="287" r:id="rId9"/>
    <p:sldId id="258" r:id="rId10"/>
    <p:sldId id="259" r:id="rId11"/>
    <p:sldId id="262" r:id="rId12"/>
    <p:sldId id="264" r:id="rId13"/>
    <p:sldId id="265" r:id="rId14"/>
    <p:sldId id="267" r:id="rId15"/>
    <p:sldId id="266" r:id="rId16"/>
    <p:sldId id="268" r:id="rId17"/>
    <p:sldId id="270" r:id="rId18"/>
    <p:sldId id="271" r:id="rId19"/>
    <p:sldId id="290" r:id="rId20"/>
    <p:sldId id="273" r:id="rId21"/>
    <p:sldId id="274" r:id="rId22"/>
    <p:sldId id="275" r:id="rId23"/>
    <p:sldId id="277" r:id="rId24"/>
    <p:sldId id="278" r:id="rId25"/>
    <p:sldId id="279" r:id="rId26"/>
    <p:sldId id="280" r:id="rId27"/>
    <p:sldId id="283" r:id="rId28"/>
    <p:sldId id="281" r:id="rId29"/>
    <p:sldId id="282" r:id="rId30"/>
    <p:sldId id="284" r:id="rId3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985" autoAdjust="0"/>
    <p:restoredTop sz="94660"/>
  </p:normalViewPr>
  <p:slideViewPr>
    <p:cSldViewPr snapToGrid="0" showGuides="1">
      <p:cViewPr varScale="1">
        <p:scale>
          <a:sx n="109" d="100"/>
          <a:sy n="109" d="100"/>
        </p:scale>
        <p:origin x="88" y="48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E145985-E5F8-430C-9658-E206BC30E0C9}" type="datetimeFigureOut">
              <a:rPr lang="en-US" smtClean="0"/>
              <a:t>4/17/2018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30A4B98-CC51-4393-BEE8-28F3F3CAB480}"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029438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E145985-E5F8-430C-9658-E206BC30E0C9}" type="datetimeFigureOut">
              <a:rPr lang="en-US" smtClean="0"/>
              <a:t>4/17/2018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30A4B98-CC51-4393-BEE8-28F3F3CAB480}" type="slidenum">
              <a:rPr lang="en-US" smtClean="0"/>
              <a:t>‹#›</a:t>
            </a:fld>
            <a:endParaRPr lang="en-US"/>
          </a:p>
        </p:txBody>
      </p:sp>
    </p:spTree>
    <p:extLst>
      <p:ext uri="{BB962C8B-B14F-4D97-AF65-F5344CB8AC3E}">
        <p14:creationId xmlns:p14="http://schemas.microsoft.com/office/powerpoint/2010/main" val="24566930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E145985-E5F8-430C-9658-E206BC30E0C9}" type="datetimeFigureOut">
              <a:rPr lang="en-US" smtClean="0"/>
              <a:t>4/17/2018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30A4B98-CC51-4393-BEE8-28F3F3CAB480}" type="slidenum">
              <a:rPr lang="en-US" smtClean="0"/>
              <a:t>‹#›</a:t>
            </a:fld>
            <a:endParaRPr lang="en-US"/>
          </a:p>
        </p:txBody>
      </p:sp>
    </p:spTree>
    <p:extLst>
      <p:ext uri="{BB962C8B-B14F-4D97-AF65-F5344CB8AC3E}">
        <p14:creationId xmlns:p14="http://schemas.microsoft.com/office/powerpoint/2010/main" val="17679600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E145985-E5F8-430C-9658-E206BC30E0C9}" type="datetimeFigureOut">
              <a:rPr lang="en-US" smtClean="0"/>
              <a:t>4/17/2018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30A4B98-CC51-4393-BEE8-28F3F3CAB480}" type="slidenum">
              <a:rPr lang="en-US" smtClean="0"/>
              <a:t>‹#›</a:t>
            </a:fld>
            <a:endParaRPr lang="en-US"/>
          </a:p>
        </p:txBody>
      </p:sp>
    </p:spTree>
    <p:extLst>
      <p:ext uri="{BB962C8B-B14F-4D97-AF65-F5344CB8AC3E}">
        <p14:creationId xmlns:p14="http://schemas.microsoft.com/office/powerpoint/2010/main" val="26035600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DE145985-E5F8-430C-9658-E206BC30E0C9}" type="datetimeFigureOut">
              <a:rPr lang="en-US" smtClean="0"/>
              <a:t>4/17/2018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30A4B98-CC51-4393-BEE8-28F3F3CAB480}"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29731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E145985-E5F8-430C-9658-E206BC30E0C9}" type="datetimeFigureOut">
              <a:rPr lang="en-US" smtClean="0"/>
              <a:t>4/17/2018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30A4B98-CC51-4393-BEE8-28F3F3CAB480}" type="slidenum">
              <a:rPr lang="en-US" smtClean="0"/>
              <a:t>‹#›</a:t>
            </a:fld>
            <a:endParaRPr lang="en-US"/>
          </a:p>
        </p:txBody>
      </p:sp>
    </p:spTree>
    <p:extLst>
      <p:ext uri="{BB962C8B-B14F-4D97-AF65-F5344CB8AC3E}">
        <p14:creationId xmlns:p14="http://schemas.microsoft.com/office/powerpoint/2010/main" val="38033277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E145985-E5F8-430C-9658-E206BC30E0C9}" type="datetimeFigureOut">
              <a:rPr lang="en-US" smtClean="0"/>
              <a:t>4/17/2018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30A4B98-CC51-4393-BEE8-28F3F3CAB480}" type="slidenum">
              <a:rPr lang="en-US" smtClean="0"/>
              <a:t>‹#›</a:t>
            </a:fld>
            <a:endParaRPr lang="en-US"/>
          </a:p>
        </p:txBody>
      </p:sp>
    </p:spTree>
    <p:extLst>
      <p:ext uri="{BB962C8B-B14F-4D97-AF65-F5344CB8AC3E}">
        <p14:creationId xmlns:p14="http://schemas.microsoft.com/office/powerpoint/2010/main" val="33938494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E145985-E5F8-430C-9658-E206BC30E0C9}" type="datetimeFigureOut">
              <a:rPr lang="en-US" smtClean="0"/>
              <a:t>4/17/2018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30A4B98-CC51-4393-BEE8-28F3F3CAB480}" type="slidenum">
              <a:rPr lang="en-US" smtClean="0"/>
              <a:t>‹#›</a:t>
            </a:fld>
            <a:endParaRPr lang="en-US"/>
          </a:p>
        </p:txBody>
      </p:sp>
    </p:spTree>
    <p:extLst>
      <p:ext uri="{BB962C8B-B14F-4D97-AF65-F5344CB8AC3E}">
        <p14:creationId xmlns:p14="http://schemas.microsoft.com/office/powerpoint/2010/main" val="27990562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DE145985-E5F8-430C-9658-E206BC30E0C9}" type="datetimeFigureOut">
              <a:rPr lang="en-US" smtClean="0"/>
              <a:t>4/17/2018</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530A4B98-CC51-4393-BEE8-28F3F3CAB480}" type="slidenum">
              <a:rPr lang="en-US" smtClean="0"/>
              <a:t>‹#›</a:t>
            </a:fld>
            <a:endParaRPr lang="en-US"/>
          </a:p>
        </p:txBody>
      </p:sp>
    </p:spTree>
    <p:extLst>
      <p:ext uri="{BB962C8B-B14F-4D97-AF65-F5344CB8AC3E}">
        <p14:creationId xmlns:p14="http://schemas.microsoft.com/office/powerpoint/2010/main" val="4275705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DE145985-E5F8-430C-9658-E206BC30E0C9}" type="datetimeFigureOut">
              <a:rPr lang="en-US" smtClean="0"/>
              <a:t>4/17/2018</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530A4B98-CC51-4393-BEE8-28F3F3CAB480}" type="slidenum">
              <a:rPr lang="en-US" smtClean="0"/>
              <a:t>‹#›</a:t>
            </a:fld>
            <a:endParaRPr lang="en-US"/>
          </a:p>
        </p:txBody>
      </p:sp>
    </p:spTree>
    <p:extLst>
      <p:ext uri="{BB962C8B-B14F-4D97-AF65-F5344CB8AC3E}">
        <p14:creationId xmlns:p14="http://schemas.microsoft.com/office/powerpoint/2010/main" val="20224979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DE145985-E5F8-430C-9658-E206BC30E0C9}" type="datetimeFigureOut">
              <a:rPr lang="en-US" smtClean="0"/>
              <a:t>4/17/2018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30A4B98-CC51-4393-BEE8-28F3F3CAB480}" type="slidenum">
              <a:rPr lang="en-US" smtClean="0"/>
              <a:t>‹#›</a:t>
            </a:fld>
            <a:endParaRPr lang="en-US"/>
          </a:p>
        </p:txBody>
      </p:sp>
    </p:spTree>
    <p:extLst>
      <p:ext uri="{BB962C8B-B14F-4D97-AF65-F5344CB8AC3E}">
        <p14:creationId xmlns:p14="http://schemas.microsoft.com/office/powerpoint/2010/main" val="25829134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DE145985-E5F8-430C-9658-E206BC30E0C9}" type="datetimeFigureOut">
              <a:rPr lang="en-US" smtClean="0"/>
              <a:t>4/17/2018</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530A4B98-CC51-4393-BEE8-28F3F3CAB480}"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750568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8CF33F-3831-42A6-AFF7-492BE038D52F}"/>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8B1596EC-62C3-4404-860A-22A8A4511AD0}"/>
              </a:ext>
            </a:extLst>
          </p:cNvPr>
          <p:cNvSpPr>
            <a:spLocks noGrp="1"/>
          </p:cNvSpPr>
          <p:nvPr>
            <p:ph type="subTitle" idx="1"/>
          </p:nvPr>
        </p:nvSpPr>
        <p:spPr/>
        <p:txBody>
          <a:bodyPr/>
          <a:lstStyle/>
          <a:p>
            <a:endParaRPr lang="en-US"/>
          </a:p>
        </p:txBody>
      </p:sp>
      <p:pic>
        <p:nvPicPr>
          <p:cNvPr id="4" name="Picture 3">
            <a:extLst>
              <a:ext uri="{FF2B5EF4-FFF2-40B4-BE49-F238E27FC236}">
                <a16:creationId xmlns:a16="http://schemas.microsoft.com/office/drawing/2014/main" id="{087286B5-E96B-4B3B-9DFD-5085DACCDC9C}"/>
              </a:ext>
            </a:extLst>
          </p:cNvPr>
          <p:cNvPicPr>
            <a:picLocks noChangeAspect="1"/>
          </p:cNvPicPr>
          <p:nvPr/>
        </p:nvPicPr>
        <p:blipFill>
          <a:blip r:embed="rId2"/>
          <a:stretch>
            <a:fillRect/>
          </a:stretch>
        </p:blipFill>
        <p:spPr>
          <a:xfrm>
            <a:off x="276359" y="0"/>
            <a:ext cx="11639282" cy="6858000"/>
          </a:xfrm>
          <a:prstGeom prst="rect">
            <a:avLst/>
          </a:prstGeom>
        </p:spPr>
      </p:pic>
    </p:spTree>
    <p:extLst>
      <p:ext uri="{BB962C8B-B14F-4D97-AF65-F5344CB8AC3E}">
        <p14:creationId xmlns:p14="http://schemas.microsoft.com/office/powerpoint/2010/main" val="17553256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C23A3B-FF12-4974-9E08-C491DD3D87FF}"/>
              </a:ext>
            </a:extLst>
          </p:cNvPr>
          <p:cNvSpPr>
            <a:spLocks noGrp="1"/>
          </p:cNvSpPr>
          <p:nvPr>
            <p:ph type="title"/>
          </p:nvPr>
        </p:nvSpPr>
        <p:spPr/>
        <p:txBody>
          <a:bodyPr/>
          <a:lstStyle/>
          <a:p>
            <a:r>
              <a:rPr lang="en-US" dirty="0">
                <a:latin typeface="Garamond" panose="02020404030301010803" pitchFamily="18" charset="0"/>
              </a:rPr>
              <a:t>Question: Where is the center</a:t>
            </a:r>
          </a:p>
        </p:txBody>
      </p:sp>
      <p:sp>
        <p:nvSpPr>
          <p:cNvPr id="3" name="Content Placeholder 2">
            <a:extLst>
              <a:ext uri="{FF2B5EF4-FFF2-40B4-BE49-F238E27FC236}">
                <a16:creationId xmlns:a16="http://schemas.microsoft.com/office/drawing/2014/main" id="{7669AB41-E547-4D88-90F3-3FD47EF8FF36}"/>
              </a:ext>
            </a:extLst>
          </p:cNvPr>
          <p:cNvSpPr>
            <a:spLocks noGrp="1"/>
          </p:cNvSpPr>
          <p:nvPr>
            <p:ph idx="1"/>
          </p:nvPr>
        </p:nvSpPr>
        <p:spPr/>
        <p:txBody>
          <a:bodyPr/>
          <a:lstStyle/>
          <a:p>
            <a:r>
              <a:rPr lang="en-US" dirty="0">
                <a:latin typeface="Garamond" panose="02020404030301010803" pitchFamily="18" charset="0"/>
              </a:rPr>
              <a:t>Tools: Mean or Median Center</a:t>
            </a:r>
          </a:p>
          <a:p>
            <a:endParaRPr lang="en-US" dirty="0">
              <a:latin typeface="Garamond" panose="02020404030301010803" pitchFamily="18" charset="0"/>
            </a:endParaRPr>
          </a:p>
          <a:p>
            <a:endParaRPr lang="en-US" dirty="0">
              <a:latin typeface="Garamond" panose="02020404030301010803" pitchFamily="18" charset="0"/>
            </a:endParaRPr>
          </a:p>
          <a:p>
            <a:endParaRPr lang="en-US" dirty="0">
              <a:latin typeface="Garamond" panose="02020404030301010803" pitchFamily="18" charset="0"/>
            </a:endParaRPr>
          </a:p>
          <a:p>
            <a:endParaRPr lang="en-US" dirty="0">
              <a:latin typeface="Garamond" panose="02020404030301010803" pitchFamily="18" charset="0"/>
            </a:endParaRPr>
          </a:p>
          <a:p>
            <a:endParaRPr lang="en-US" dirty="0">
              <a:latin typeface="Garamond" panose="02020404030301010803" pitchFamily="18" charset="0"/>
            </a:endParaRPr>
          </a:p>
          <a:p>
            <a:endParaRPr lang="en-US" dirty="0">
              <a:latin typeface="Garamond" panose="02020404030301010803" pitchFamily="18" charset="0"/>
            </a:endParaRPr>
          </a:p>
          <a:p>
            <a:endParaRPr lang="en-US" dirty="0">
              <a:latin typeface="Garamond" panose="02020404030301010803" pitchFamily="18" charset="0"/>
            </a:endParaRPr>
          </a:p>
          <a:p>
            <a:r>
              <a:rPr lang="en-US" dirty="0">
                <a:latin typeface="Garamond" panose="02020404030301010803" pitchFamily="18" charset="0"/>
              </a:rPr>
              <a:t>Example study: Where is the population center?</a:t>
            </a:r>
          </a:p>
        </p:txBody>
      </p:sp>
      <p:pic>
        <p:nvPicPr>
          <p:cNvPr id="4" name="Picture 3">
            <a:extLst>
              <a:ext uri="{FF2B5EF4-FFF2-40B4-BE49-F238E27FC236}">
                <a16:creationId xmlns:a16="http://schemas.microsoft.com/office/drawing/2014/main" id="{CDE5870B-DD69-4B7A-BC7F-30E31769744B}"/>
              </a:ext>
            </a:extLst>
          </p:cNvPr>
          <p:cNvPicPr>
            <a:picLocks noChangeAspect="1"/>
          </p:cNvPicPr>
          <p:nvPr/>
        </p:nvPicPr>
        <p:blipFill>
          <a:blip r:embed="rId2"/>
          <a:stretch>
            <a:fillRect/>
          </a:stretch>
        </p:blipFill>
        <p:spPr>
          <a:xfrm>
            <a:off x="2869429" y="2170235"/>
            <a:ext cx="6115050" cy="3009900"/>
          </a:xfrm>
          <a:prstGeom prst="rect">
            <a:avLst/>
          </a:prstGeom>
        </p:spPr>
      </p:pic>
    </p:spTree>
    <p:extLst>
      <p:ext uri="{BB962C8B-B14F-4D97-AF65-F5344CB8AC3E}">
        <p14:creationId xmlns:p14="http://schemas.microsoft.com/office/powerpoint/2010/main" val="1906479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2D7F28-F325-411D-9166-D1A6A9C482B3}"/>
              </a:ext>
            </a:extLst>
          </p:cNvPr>
          <p:cNvSpPr>
            <a:spLocks noGrp="1"/>
          </p:cNvSpPr>
          <p:nvPr>
            <p:ph type="title"/>
          </p:nvPr>
        </p:nvSpPr>
        <p:spPr/>
        <p:txBody>
          <a:bodyPr/>
          <a:lstStyle/>
          <a:p>
            <a:r>
              <a:rPr lang="en-US" dirty="0">
                <a:latin typeface="Garamond" panose="02020404030301010803" pitchFamily="18" charset="0"/>
              </a:rPr>
              <a:t>Question: Which feature is most accessible?</a:t>
            </a:r>
          </a:p>
        </p:txBody>
      </p:sp>
      <p:sp>
        <p:nvSpPr>
          <p:cNvPr id="3" name="Content Placeholder 2">
            <a:extLst>
              <a:ext uri="{FF2B5EF4-FFF2-40B4-BE49-F238E27FC236}">
                <a16:creationId xmlns:a16="http://schemas.microsoft.com/office/drawing/2014/main" id="{A4DE23BA-51D6-4C61-847B-6025632DADEC}"/>
              </a:ext>
            </a:extLst>
          </p:cNvPr>
          <p:cNvSpPr>
            <a:spLocks noGrp="1"/>
          </p:cNvSpPr>
          <p:nvPr>
            <p:ph idx="1"/>
          </p:nvPr>
        </p:nvSpPr>
        <p:spPr>
          <a:xfrm>
            <a:off x="1097280" y="1845733"/>
            <a:ext cx="10058400" cy="4542709"/>
          </a:xfrm>
        </p:spPr>
        <p:txBody>
          <a:bodyPr>
            <a:normAutofit/>
          </a:bodyPr>
          <a:lstStyle/>
          <a:p>
            <a:r>
              <a:rPr lang="en-US" dirty="0">
                <a:latin typeface="Garamond" panose="02020404030301010803" pitchFamily="18" charset="0"/>
              </a:rPr>
              <a:t>Tool: Central Feature</a:t>
            </a:r>
          </a:p>
          <a:p>
            <a:endParaRPr lang="en-US" dirty="0">
              <a:latin typeface="Garamond" panose="02020404030301010803" pitchFamily="18" charset="0"/>
            </a:endParaRPr>
          </a:p>
          <a:p>
            <a:endParaRPr lang="en-US" dirty="0">
              <a:latin typeface="Garamond" panose="02020404030301010803" pitchFamily="18" charset="0"/>
            </a:endParaRPr>
          </a:p>
          <a:p>
            <a:endParaRPr lang="en-US" dirty="0">
              <a:latin typeface="Garamond" panose="02020404030301010803" pitchFamily="18" charset="0"/>
            </a:endParaRPr>
          </a:p>
          <a:p>
            <a:endParaRPr lang="en-US" dirty="0">
              <a:latin typeface="Garamond" panose="02020404030301010803" pitchFamily="18" charset="0"/>
            </a:endParaRPr>
          </a:p>
          <a:p>
            <a:endParaRPr lang="en-US" dirty="0">
              <a:latin typeface="Garamond" panose="02020404030301010803" pitchFamily="18" charset="0"/>
            </a:endParaRPr>
          </a:p>
          <a:p>
            <a:endParaRPr lang="en-US" dirty="0">
              <a:latin typeface="Garamond" panose="02020404030301010803" pitchFamily="18" charset="0"/>
            </a:endParaRPr>
          </a:p>
          <a:p>
            <a:endParaRPr lang="en-US" dirty="0">
              <a:latin typeface="Garamond" panose="02020404030301010803" pitchFamily="18" charset="0"/>
            </a:endParaRPr>
          </a:p>
          <a:p>
            <a:endParaRPr lang="en-US" dirty="0">
              <a:latin typeface="Garamond" panose="02020404030301010803" pitchFamily="18" charset="0"/>
            </a:endParaRPr>
          </a:p>
          <a:p>
            <a:r>
              <a:rPr lang="en-US" dirty="0">
                <a:latin typeface="Garamond" panose="02020404030301010803" pitchFamily="18" charset="0"/>
              </a:rPr>
              <a:t>Example study: Where should the headquarters be located?</a:t>
            </a:r>
          </a:p>
        </p:txBody>
      </p:sp>
      <p:pic>
        <p:nvPicPr>
          <p:cNvPr id="4" name="Picture 3">
            <a:extLst>
              <a:ext uri="{FF2B5EF4-FFF2-40B4-BE49-F238E27FC236}">
                <a16:creationId xmlns:a16="http://schemas.microsoft.com/office/drawing/2014/main" id="{6650DD1D-DD23-4970-8B68-184DEA648A51}"/>
              </a:ext>
            </a:extLst>
          </p:cNvPr>
          <p:cNvPicPr>
            <a:picLocks noChangeAspect="1"/>
          </p:cNvPicPr>
          <p:nvPr/>
        </p:nvPicPr>
        <p:blipFill>
          <a:blip r:embed="rId2"/>
          <a:stretch>
            <a:fillRect/>
          </a:stretch>
        </p:blipFill>
        <p:spPr>
          <a:xfrm>
            <a:off x="3043237" y="2825686"/>
            <a:ext cx="6105525" cy="2962275"/>
          </a:xfrm>
          <a:prstGeom prst="rect">
            <a:avLst/>
          </a:prstGeom>
        </p:spPr>
      </p:pic>
    </p:spTree>
    <p:extLst>
      <p:ext uri="{BB962C8B-B14F-4D97-AF65-F5344CB8AC3E}">
        <p14:creationId xmlns:p14="http://schemas.microsoft.com/office/powerpoint/2010/main" val="16352219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2D7F28-F325-411D-9166-D1A6A9C482B3}"/>
              </a:ext>
            </a:extLst>
          </p:cNvPr>
          <p:cNvSpPr>
            <a:spLocks noGrp="1"/>
          </p:cNvSpPr>
          <p:nvPr>
            <p:ph type="title"/>
          </p:nvPr>
        </p:nvSpPr>
        <p:spPr/>
        <p:txBody>
          <a:bodyPr/>
          <a:lstStyle/>
          <a:p>
            <a:r>
              <a:rPr lang="en-US" dirty="0">
                <a:latin typeface="Garamond" panose="02020404030301010803" pitchFamily="18" charset="0"/>
              </a:rPr>
              <a:t>Question: What is the dominant direction?</a:t>
            </a:r>
          </a:p>
        </p:txBody>
      </p:sp>
      <p:sp>
        <p:nvSpPr>
          <p:cNvPr id="3" name="Content Placeholder 2">
            <a:extLst>
              <a:ext uri="{FF2B5EF4-FFF2-40B4-BE49-F238E27FC236}">
                <a16:creationId xmlns:a16="http://schemas.microsoft.com/office/drawing/2014/main" id="{A4DE23BA-51D6-4C61-847B-6025632DADEC}"/>
              </a:ext>
            </a:extLst>
          </p:cNvPr>
          <p:cNvSpPr>
            <a:spLocks noGrp="1"/>
          </p:cNvSpPr>
          <p:nvPr>
            <p:ph idx="1"/>
          </p:nvPr>
        </p:nvSpPr>
        <p:spPr/>
        <p:txBody>
          <a:bodyPr/>
          <a:lstStyle/>
          <a:p>
            <a:r>
              <a:rPr lang="en-US" dirty="0">
                <a:latin typeface="Garamond" panose="02020404030301010803" pitchFamily="18" charset="0"/>
              </a:rPr>
              <a:t>Tool: Linear Directional Mean</a:t>
            </a:r>
          </a:p>
          <a:p>
            <a:endParaRPr lang="en-US" dirty="0">
              <a:latin typeface="Garamond" panose="02020404030301010803" pitchFamily="18" charset="0"/>
            </a:endParaRPr>
          </a:p>
          <a:p>
            <a:endParaRPr lang="en-US" dirty="0">
              <a:latin typeface="Garamond" panose="02020404030301010803" pitchFamily="18" charset="0"/>
            </a:endParaRPr>
          </a:p>
          <a:p>
            <a:endParaRPr lang="en-US" dirty="0">
              <a:latin typeface="Garamond" panose="02020404030301010803" pitchFamily="18" charset="0"/>
            </a:endParaRPr>
          </a:p>
          <a:p>
            <a:endParaRPr lang="en-US" dirty="0">
              <a:latin typeface="Garamond" panose="02020404030301010803" pitchFamily="18" charset="0"/>
            </a:endParaRPr>
          </a:p>
          <a:p>
            <a:endParaRPr lang="en-US" dirty="0">
              <a:latin typeface="Garamond" panose="02020404030301010803" pitchFamily="18" charset="0"/>
            </a:endParaRPr>
          </a:p>
          <a:p>
            <a:endParaRPr lang="en-US" dirty="0">
              <a:latin typeface="Garamond" panose="02020404030301010803" pitchFamily="18" charset="0"/>
            </a:endParaRPr>
          </a:p>
          <a:p>
            <a:endParaRPr lang="en-US" dirty="0">
              <a:latin typeface="Garamond" panose="02020404030301010803" pitchFamily="18" charset="0"/>
            </a:endParaRPr>
          </a:p>
          <a:p>
            <a:r>
              <a:rPr lang="en-US" dirty="0">
                <a:latin typeface="Garamond" panose="02020404030301010803" pitchFamily="18" charset="0"/>
              </a:rPr>
              <a:t>Example study: How are fault lines oriented?</a:t>
            </a:r>
          </a:p>
        </p:txBody>
      </p:sp>
      <p:pic>
        <p:nvPicPr>
          <p:cNvPr id="4" name="Picture 3">
            <a:extLst>
              <a:ext uri="{FF2B5EF4-FFF2-40B4-BE49-F238E27FC236}">
                <a16:creationId xmlns:a16="http://schemas.microsoft.com/office/drawing/2014/main" id="{8DEBDE71-45A9-44F5-B563-AB16E6D3D702}"/>
              </a:ext>
            </a:extLst>
          </p:cNvPr>
          <p:cNvPicPr>
            <a:picLocks noChangeAspect="1"/>
          </p:cNvPicPr>
          <p:nvPr/>
        </p:nvPicPr>
        <p:blipFill>
          <a:blip r:embed="rId2"/>
          <a:stretch>
            <a:fillRect/>
          </a:stretch>
        </p:blipFill>
        <p:spPr>
          <a:xfrm>
            <a:off x="3548062" y="2839244"/>
            <a:ext cx="5095875" cy="2324100"/>
          </a:xfrm>
          <a:prstGeom prst="rect">
            <a:avLst/>
          </a:prstGeom>
        </p:spPr>
      </p:pic>
    </p:spTree>
    <p:extLst>
      <p:ext uri="{BB962C8B-B14F-4D97-AF65-F5344CB8AC3E}">
        <p14:creationId xmlns:p14="http://schemas.microsoft.com/office/powerpoint/2010/main" val="18293230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2D7F28-F325-411D-9166-D1A6A9C482B3}"/>
              </a:ext>
            </a:extLst>
          </p:cNvPr>
          <p:cNvSpPr>
            <a:spLocks noGrp="1"/>
          </p:cNvSpPr>
          <p:nvPr>
            <p:ph type="title"/>
          </p:nvPr>
        </p:nvSpPr>
        <p:spPr/>
        <p:txBody>
          <a:bodyPr/>
          <a:lstStyle/>
          <a:p>
            <a:r>
              <a:rPr lang="en-US" dirty="0">
                <a:latin typeface="Garamond" panose="02020404030301010803" pitchFamily="18" charset="0"/>
              </a:rPr>
              <a:t>Question: How dispersed, compact, or integrated are features?</a:t>
            </a:r>
          </a:p>
        </p:txBody>
      </p:sp>
      <p:sp>
        <p:nvSpPr>
          <p:cNvPr id="3" name="Content Placeholder 2">
            <a:extLst>
              <a:ext uri="{FF2B5EF4-FFF2-40B4-BE49-F238E27FC236}">
                <a16:creationId xmlns:a16="http://schemas.microsoft.com/office/drawing/2014/main" id="{A4DE23BA-51D6-4C61-847B-6025632DADEC}"/>
              </a:ext>
            </a:extLst>
          </p:cNvPr>
          <p:cNvSpPr>
            <a:spLocks noGrp="1"/>
          </p:cNvSpPr>
          <p:nvPr>
            <p:ph idx="1"/>
          </p:nvPr>
        </p:nvSpPr>
        <p:spPr/>
        <p:txBody>
          <a:bodyPr/>
          <a:lstStyle/>
          <a:p>
            <a:r>
              <a:rPr lang="en-US" dirty="0">
                <a:latin typeface="Garamond" panose="02020404030301010803" pitchFamily="18" charset="0"/>
              </a:rPr>
              <a:t>Tool: Standard Distance</a:t>
            </a:r>
          </a:p>
          <a:p>
            <a:endParaRPr lang="en-US" dirty="0">
              <a:latin typeface="Garamond" panose="02020404030301010803" pitchFamily="18" charset="0"/>
            </a:endParaRPr>
          </a:p>
          <a:p>
            <a:endParaRPr lang="en-US" dirty="0">
              <a:latin typeface="Garamond" panose="02020404030301010803" pitchFamily="18" charset="0"/>
            </a:endParaRPr>
          </a:p>
          <a:p>
            <a:endParaRPr lang="en-US" dirty="0">
              <a:latin typeface="Garamond" panose="02020404030301010803" pitchFamily="18" charset="0"/>
            </a:endParaRPr>
          </a:p>
          <a:p>
            <a:endParaRPr lang="en-US" dirty="0">
              <a:latin typeface="Garamond" panose="02020404030301010803" pitchFamily="18" charset="0"/>
            </a:endParaRPr>
          </a:p>
          <a:p>
            <a:endParaRPr lang="en-US" dirty="0">
              <a:latin typeface="Garamond" panose="02020404030301010803" pitchFamily="18" charset="0"/>
            </a:endParaRPr>
          </a:p>
          <a:p>
            <a:endParaRPr lang="en-US" dirty="0">
              <a:latin typeface="Garamond" panose="02020404030301010803" pitchFamily="18" charset="0"/>
            </a:endParaRPr>
          </a:p>
          <a:p>
            <a:endParaRPr lang="en-US" dirty="0">
              <a:latin typeface="Garamond" panose="02020404030301010803" pitchFamily="18" charset="0"/>
            </a:endParaRPr>
          </a:p>
          <a:p>
            <a:r>
              <a:rPr lang="en-US" dirty="0">
                <a:latin typeface="Garamond" panose="02020404030301010803" pitchFamily="18" charset="0"/>
              </a:rPr>
              <a:t>Example study: Which gang operates over the largest territory?</a:t>
            </a:r>
          </a:p>
          <a:p>
            <a:endParaRPr lang="en-US" dirty="0">
              <a:latin typeface="Garamond" panose="02020404030301010803" pitchFamily="18" charset="0"/>
            </a:endParaRPr>
          </a:p>
        </p:txBody>
      </p:sp>
      <p:pic>
        <p:nvPicPr>
          <p:cNvPr id="4" name="Picture 3">
            <a:extLst>
              <a:ext uri="{FF2B5EF4-FFF2-40B4-BE49-F238E27FC236}">
                <a16:creationId xmlns:a16="http://schemas.microsoft.com/office/drawing/2014/main" id="{10A62B30-64E7-4828-9868-994E977A50CF}"/>
              </a:ext>
            </a:extLst>
          </p:cNvPr>
          <p:cNvPicPr>
            <a:picLocks noChangeAspect="1"/>
          </p:cNvPicPr>
          <p:nvPr/>
        </p:nvPicPr>
        <p:blipFill>
          <a:blip r:embed="rId2"/>
          <a:stretch>
            <a:fillRect/>
          </a:stretch>
        </p:blipFill>
        <p:spPr>
          <a:xfrm>
            <a:off x="3331845" y="2357226"/>
            <a:ext cx="6076950" cy="3000375"/>
          </a:xfrm>
          <a:prstGeom prst="rect">
            <a:avLst/>
          </a:prstGeom>
        </p:spPr>
      </p:pic>
    </p:spTree>
    <p:extLst>
      <p:ext uri="{BB962C8B-B14F-4D97-AF65-F5344CB8AC3E}">
        <p14:creationId xmlns:p14="http://schemas.microsoft.com/office/powerpoint/2010/main" val="10943494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2D7F28-F325-411D-9166-D1A6A9C482B3}"/>
              </a:ext>
            </a:extLst>
          </p:cNvPr>
          <p:cNvSpPr>
            <a:spLocks noGrp="1"/>
          </p:cNvSpPr>
          <p:nvPr>
            <p:ph type="title"/>
          </p:nvPr>
        </p:nvSpPr>
        <p:spPr/>
        <p:txBody>
          <a:bodyPr/>
          <a:lstStyle/>
          <a:p>
            <a:r>
              <a:rPr lang="en-US" dirty="0">
                <a:latin typeface="Garamond" panose="02020404030301010803" pitchFamily="18" charset="0"/>
              </a:rPr>
              <a:t>Question: How dispersed, compact, or integrated are features?</a:t>
            </a:r>
          </a:p>
        </p:txBody>
      </p:sp>
      <p:sp>
        <p:nvSpPr>
          <p:cNvPr id="3" name="Content Placeholder 2">
            <a:extLst>
              <a:ext uri="{FF2B5EF4-FFF2-40B4-BE49-F238E27FC236}">
                <a16:creationId xmlns:a16="http://schemas.microsoft.com/office/drawing/2014/main" id="{A4DE23BA-51D6-4C61-847B-6025632DADEC}"/>
              </a:ext>
            </a:extLst>
          </p:cNvPr>
          <p:cNvSpPr>
            <a:spLocks noGrp="1"/>
          </p:cNvSpPr>
          <p:nvPr>
            <p:ph idx="1"/>
          </p:nvPr>
        </p:nvSpPr>
        <p:spPr/>
        <p:txBody>
          <a:bodyPr/>
          <a:lstStyle/>
          <a:p>
            <a:r>
              <a:rPr lang="en-US" dirty="0">
                <a:latin typeface="Garamond" panose="02020404030301010803" pitchFamily="18" charset="0"/>
              </a:rPr>
              <a:t>Tool: Directional Distribution </a:t>
            </a:r>
          </a:p>
          <a:p>
            <a:endParaRPr lang="en-US" dirty="0">
              <a:latin typeface="Garamond" panose="02020404030301010803" pitchFamily="18" charset="0"/>
            </a:endParaRPr>
          </a:p>
          <a:p>
            <a:endParaRPr lang="en-US" dirty="0">
              <a:latin typeface="Garamond" panose="02020404030301010803" pitchFamily="18" charset="0"/>
            </a:endParaRPr>
          </a:p>
          <a:p>
            <a:endParaRPr lang="en-US" dirty="0">
              <a:latin typeface="Garamond" panose="02020404030301010803" pitchFamily="18" charset="0"/>
            </a:endParaRPr>
          </a:p>
          <a:p>
            <a:endParaRPr lang="en-US" dirty="0">
              <a:latin typeface="Garamond" panose="02020404030301010803" pitchFamily="18" charset="0"/>
            </a:endParaRPr>
          </a:p>
          <a:p>
            <a:endParaRPr lang="en-US" dirty="0">
              <a:latin typeface="Garamond" panose="02020404030301010803" pitchFamily="18" charset="0"/>
            </a:endParaRPr>
          </a:p>
          <a:p>
            <a:endParaRPr lang="en-US" dirty="0">
              <a:latin typeface="Garamond" panose="02020404030301010803" pitchFamily="18" charset="0"/>
            </a:endParaRPr>
          </a:p>
          <a:p>
            <a:endParaRPr lang="en-US" dirty="0">
              <a:latin typeface="Garamond" panose="02020404030301010803" pitchFamily="18" charset="0"/>
            </a:endParaRPr>
          </a:p>
          <a:p>
            <a:r>
              <a:rPr lang="en-US" dirty="0">
                <a:latin typeface="Garamond" panose="02020404030301010803" pitchFamily="18" charset="0"/>
              </a:rPr>
              <a:t>Example study: What is the orientation of the debris field?</a:t>
            </a:r>
          </a:p>
        </p:txBody>
      </p:sp>
      <p:pic>
        <p:nvPicPr>
          <p:cNvPr id="4" name="Picture 3">
            <a:extLst>
              <a:ext uri="{FF2B5EF4-FFF2-40B4-BE49-F238E27FC236}">
                <a16:creationId xmlns:a16="http://schemas.microsoft.com/office/drawing/2014/main" id="{AD6E84FC-4C7E-4919-8203-4BD2794A6810}"/>
              </a:ext>
            </a:extLst>
          </p:cNvPr>
          <p:cNvPicPr>
            <a:picLocks noChangeAspect="1"/>
          </p:cNvPicPr>
          <p:nvPr/>
        </p:nvPicPr>
        <p:blipFill>
          <a:blip r:embed="rId2"/>
          <a:stretch>
            <a:fillRect/>
          </a:stretch>
        </p:blipFill>
        <p:spPr>
          <a:xfrm>
            <a:off x="3028950" y="2338176"/>
            <a:ext cx="6134100" cy="3038475"/>
          </a:xfrm>
          <a:prstGeom prst="rect">
            <a:avLst/>
          </a:prstGeom>
        </p:spPr>
      </p:pic>
    </p:spTree>
    <p:extLst>
      <p:ext uri="{BB962C8B-B14F-4D97-AF65-F5344CB8AC3E}">
        <p14:creationId xmlns:p14="http://schemas.microsoft.com/office/powerpoint/2010/main" val="26673444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2D7F28-F325-411D-9166-D1A6A9C482B3}"/>
              </a:ext>
            </a:extLst>
          </p:cNvPr>
          <p:cNvSpPr>
            <a:spLocks noGrp="1"/>
          </p:cNvSpPr>
          <p:nvPr>
            <p:ph type="title"/>
          </p:nvPr>
        </p:nvSpPr>
        <p:spPr/>
        <p:txBody>
          <a:bodyPr/>
          <a:lstStyle/>
          <a:p>
            <a:r>
              <a:rPr lang="en-US" dirty="0">
                <a:latin typeface="Garamond" panose="02020404030301010803" pitchFamily="18" charset="0"/>
              </a:rPr>
              <a:t>Question: Where are the hot spots? Where are the cold spots?</a:t>
            </a:r>
          </a:p>
        </p:txBody>
      </p:sp>
      <p:sp>
        <p:nvSpPr>
          <p:cNvPr id="3" name="Content Placeholder 2">
            <a:extLst>
              <a:ext uri="{FF2B5EF4-FFF2-40B4-BE49-F238E27FC236}">
                <a16:creationId xmlns:a16="http://schemas.microsoft.com/office/drawing/2014/main" id="{A4DE23BA-51D6-4C61-847B-6025632DADEC}"/>
              </a:ext>
            </a:extLst>
          </p:cNvPr>
          <p:cNvSpPr>
            <a:spLocks noGrp="1"/>
          </p:cNvSpPr>
          <p:nvPr>
            <p:ph idx="1"/>
          </p:nvPr>
        </p:nvSpPr>
        <p:spPr/>
        <p:txBody>
          <a:bodyPr/>
          <a:lstStyle/>
          <a:p>
            <a:r>
              <a:rPr lang="en-US" dirty="0">
                <a:latin typeface="Garamond" panose="02020404030301010803" pitchFamily="18" charset="0"/>
              </a:rPr>
              <a:t>Tool: Hot Spot Analysis (</a:t>
            </a:r>
            <a:r>
              <a:rPr lang="en-US" dirty="0" err="1">
                <a:latin typeface="Garamond" panose="02020404030301010803" pitchFamily="18" charset="0"/>
              </a:rPr>
              <a:t>Getis</a:t>
            </a:r>
            <a:r>
              <a:rPr lang="en-US" dirty="0">
                <a:latin typeface="Garamond" panose="02020404030301010803" pitchFamily="18" charset="0"/>
              </a:rPr>
              <a:t>-Ord </a:t>
            </a:r>
            <a:r>
              <a:rPr lang="en-US" dirty="0" err="1">
                <a:latin typeface="Garamond" panose="02020404030301010803" pitchFamily="18" charset="0"/>
              </a:rPr>
              <a:t>Gi</a:t>
            </a:r>
            <a:r>
              <a:rPr lang="en-US" dirty="0">
                <a:latin typeface="Garamond" panose="02020404030301010803" pitchFamily="18" charset="0"/>
              </a:rPr>
              <a:t>*)</a:t>
            </a:r>
          </a:p>
        </p:txBody>
      </p:sp>
      <p:pic>
        <p:nvPicPr>
          <p:cNvPr id="4" name="Picture 3">
            <a:extLst>
              <a:ext uri="{FF2B5EF4-FFF2-40B4-BE49-F238E27FC236}">
                <a16:creationId xmlns:a16="http://schemas.microsoft.com/office/drawing/2014/main" id="{7A722B6F-C04D-40B5-A1CD-AAAA07A39B06}"/>
              </a:ext>
            </a:extLst>
          </p:cNvPr>
          <p:cNvPicPr>
            <a:picLocks noChangeAspect="1"/>
          </p:cNvPicPr>
          <p:nvPr/>
        </p:nvPicPr>
        <p:blipFill>
          <a:blip r:embed="rId2"/>
          <a:stretch>
            <a:fillRect/>
          </a:stretch>
        </p:blipFill>
        <p:spPr>
          <a:xfrm>
            <a:off x="2562225" y="2907220"/>
            <a:ext cx="7067550" cy="2543175"/>
          </a:xfrm>
          <a:prstGeom prst="rect">
            <a:avLst/>
          </a:prstGeom>
        </p:spPr>
      </p:pic>
      <p:sp>
        <p:nvSpPr>
          <p:cNvPr id="5" name="TextBox 4">
            <a:extLst>
              <a:ext uri="{FF2B5EF4-FFF2-40B4-BE49-F238E27FC236}">
                <a16:creationId xmlns:a16="http://schemas.microsoft.com/office/drawing/2014/main" id="{1C8ADBE6-C060-4CFC-B56D-47D38057985A}"/>
              </a:ext>
            </a:extLst>
          </p:cNvPr>
          <p:cNvSpPr txBox="1"/>
          <p:nvPr/>
        </p:nvSpPr>
        <p:spPr>
          <a:xfrm>
            <a:off x="741405" y="5745892"/>
            <a:ext cx="6845644" cy="369332"/>
          </a:xfrm>
          <a:prstGeom prst="rect">
            <a:avLst/>
          </a:prstGeom>
          <a:noFill/>
        </p:spPr>
        <p:txBody>
          <a:bodyPr wrap="square" rtlCol="0">
            <a:spAutoFit/>
          </a:bodyPr>
          <a:lstStyle/>
          <a:p>
            <a:r>
              <a:rPr lang="en-US" dirty="0">
                <a:latin typeface="Garamond" panose="02020404030301010803" pitchFamily="18" charset="0"/>
              </a:rPr>
              <a:t>Question: Can you do this with point data?</a:t>
            </a:r>
          </a:p>
        </p:txBody>
      </p:sp>
    </p:spTree>
    <p:extLst>
      <p:ext uri="{BB962C8B-B14F-4D97-AF65-F5344CB8AC3E}">
        <p14:creationId xmlns:p14="http://schemas.microsoft.com/office/powerpoint/2010/main" val="31515991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86ABF1-6E93-4BAD-89CC-CD2BE05BE9D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82D4790-94D2-4725-BFFC-F92CCB106C2B}"/>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DEACD2D0-0B46-4657-992E-7A699C1F6FEE}"/>
              </a:ext>
            </a:extLst>
          </p:cNvPr>
          <p:cNvPicPr>
            <a:picLocks noChangeAspect="1"/>
          </p:cNvPicPr>
          <p:nvPr/>
        </p:nvPicPr>
        <p:blipFill>
          <a:blip r:embed="rId2"/>
          <a:stretch>
            <a:fillRect/>
          </a:stretch>
        </p:blipFill>
        <p:spPr>
          <a:xfrm>
            <a:off x="2243137" y="785812"/>
            <a:ext cx="7705725" cy="5286375"/>
          </a:xfrm>
          <a:prstGeom prst="rect">
            <a:avLst/>
          </a:prstGeom>
        </p:spPr>
      </p:pic>
    </p:spTree>
    <p:extLst>
      <p:ext uri="{BB962C8B-B14F-4D97-AF65-F5344CB8AC3E}">
        <p14:creationId xmlns:p14="http://schemas.microsoft.com/office/powerpoint/2010/main" val="5446762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2D7F28-F325-411D-9166-D1A6A9C482B3}"/>
              </a:ext>
            </a:extLst>
          </p:cNvPr>
          <p:cNvSpPr>
            <a:spLocks noGrp="1"/>
          </p:cNvSpPr>
          <p:nvPr>
            <p:ph type="title"/>
          </p:nvPr>
        </p:nvSpPr>
        <p:spPr/>
        <p:txBody>
          <a:bodyPr/>
          <a:lstStyle/>
          <a:p>
            <a:r>
              <a:rPr lang="en-US" dirty="0">
                <a:latin typeface="Garamond" panose="02020404030301010803" pitchFamily="18" charset="0"/>
              </a:rPr>
              <a:t>Question: Where are the hot spots? Where are the cold spots?</a:t>
            </a:r>
          </a:p>
        </p:txBody>
      </p:sp>
      <p:sp>
        <p:nvSpPr>
          <p:cNvPr id="3" name="Content Placeholder 2">
            <a:extLst>
              <a:ext uri="{FF2B5EF4-FFF2-40B4-BE49-F238E27FC236}">
                <a16:creationId xmlns:a16="http://schemas.microsoft.com/office/drawing/2014/main" id="{A4DE23BA-51D6-4C61-847B-6025632DADEC}"/>
              </a:ext>
            </a:extLst>
          </p:cNvPr>
          <p:cNvSpPr>
            <a:spLocks noGrp="1"/>
          </p:cNvSpPr>
          <p:nvPr>
            <p:ph idx="1"/>
          </p:nvPr>
        </p:nvSpPr>
        <p:spPr>
          <a:xfrm>
            <a:off x="1097280" y="1845734"/>
            <a:ext cx="10058400" cy="4023360"/>
          </a:xfrm>
        </p:spPr>
        <p:txBody>
          <a:bodyPr/>
          <a:lstStyle/>
          <a:p>
            <a:r>
              <a:rPr lang="en-US" dirty="0">
                <a:latin typeface="Garamond" panose="02020404030301010803" pitchFamily="18" charset="0"/>
              </a:rPr>
              <a:t>Tool: Cluster and Outlier Analysis (</a:t>
            </a:r>
            <a:r>
              <a:rPr lang="en-US" dirty="0" err="1">
                <a:latin typeface="Garamond" panose="02020404030301010803" pitchFamily="18" charset="0"/>
              </a:rPr>
              <a:t>Anselin</a:t>
            </a:r>
            <a:r>
              <a:rPr lang="en-US" dirty="0">
                <a:latin typeface="Garamond" panose="02020404030301010803" pitchFamily="18" charset="0"/>
              </a:rPr>
              <a:t> Local Moran's I)</a:t>
            </a:r>
          </a:p>
          <a:p>
            <a:endParaRPr lang="en-US" dirty="0">
              <a:latin typeface="Garamond" panose="02020404030301010803" pitchFamily="18" charset="0"/>
            </a:endParaRPr>
          </a:p>
          <a:p>
            <a:endParaRPr lang="en-US" dirty="0">
              <a:latin typeface="Garamond" panose="02020404030301010803" pitchFamily="18" charset="0"/>
            </a:endParaRPr>
          </a:p>
          <a:p>
            <a:endParaRPr lang="en-US" dirty="0">
              <a:latin typeface="Garamond" panose="02020404030301010803" pitchFamily="18" charset="0"/>
            </a:endParaRPr>
          </a:p>
          <a:p>
            <a:endParaRPr lang="en-US" dirty="0">
              <a:latin typeface="Garamond" panose="02020404030301010803" pitchFamily="18" charset="0"/>
            </a:endParaRPr>
          </a:p>
          <a:p>
            <a:endParaRPr lang="en-US" dirty="0">
              <a:latin typeface="Garamond" panose="02020404030301010803" pitchFamily="18" charset="0"/>
            </a:endParaRPr>
          </a:p>
          <a:p>
            <a:endParaRPr lang="en-US" dirty="0">
              <a:latin typeface="Garamond" panose="02020404030301010803" pitchFamily="18" charset="0"/>
            </a:endParaRPr>
          </a:p>
          <a:p>
            <a:endParaRPr lang="en-US" dirty="0">
              <a:latin typeface="Garamond" panose="02020404030301010803" pitchFamily="18" charset="0"/>
            </a:endParaRPr>
          </a:p>
          <a:p>
            <a:r>
              <a:rPr lang="en-US" dirty="0">
                <a:latin typeface="Garamond" panose="02020404030301010803" pitchFamily="18" charset="0"/>
              </a:rPr>
              <a:t>Example study: Where do we find anomalous spending patterns in Los Angeles?</a:t>
            </a:r>
          </a:p>
        </p:txBody>
      </p:sp>
      <p:pic>
        <p:nvPicPr>
          <p:cNvPr id="6" name="Picture 5">
            <a:extLst>
              <a:ext uri="{FF2B5EF4-FFF2-40B4-BE49-F238E27FC236}">
                <a16:creationId xmlns:a16="http://schemas.microsoft.com/office/drawing/2014/main" id="{397C911B-3E16-40D5-9573-E1A830CA7C12}"/>
              </a:ext>
            </a:extLst>
          </p:cNvPr>
          <p:cNvPicPr>
            <a:picLocks noChangeAspect="1"/>
          </p:cNvPicPr>
          <p:nvPr/>
        </p:nvPicPr>
        <p:blipFill>
          <a:blip r:embed="rId2"/>
          <a:stretch>
            <a:fillRect/>
          </a:stretch>
        </p:blipFill>
        <p:spPr>
          <a:xfrm>
            <a:off x="1785937" y="2443162"/>
            <a:ext cx="8620125" cy="1971675"/>
          </a:xfrm>
          <a:prstGeom prst="rect">
            <a:avLst/>
          </a:prstGeom>
        </p:spPr>
      </p:pic>
    </p:spTree>
    <p:extLst>
      <p:ext uri="{BB962C8B-B14F-4D97-AF65-F5344CB8AC3E}">
        <p14:creationId xmlns:p14="http://schemas.microsoft.com/office/powerpoint/2010/main" val="38567884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2D7F28-F325-411D-9166-D1A6A9C482B3}"/>
              </a:ext>
            </a:extLst>
          </p:cNvPr>
          <p:cNvSpPr>
            <a:spLocks noGrp="1"/>
          </p:cNvSpPr>
          <p:nvPr>
            <p:ph type="title"/>
          </p:nvPr>
        </p:nvSpPr>
        <p:spPr/>
        <p:txBody>
          <a:bodyPr/>
          <a:lstStyle/>
          <a:p>
            <a:r>
              <a:rPr lang="en-US" dirty="0">
                <a:latin typeface="Garamond" panose="02020404030301010803" pitchFamily="18" charset="0"/>
              </a:rPr>
              <a:t>Question: Where are the hot spots? Where are the cold spots?</a:t>
            </a:r>
          </a:p>
        </p:txBody>
      </p:sp>
      <p:sp>
        <p:nvSpPr>
          <p:cNvPr id="3" name="Content Placeholder 2">
            <a:extLst>
              <a:ext uri="{FF2B5EF4-FFF2-40B4-BE49-F238E27FC236}">
                <a16:creationId xmlns:a16="http://schemas.microsoft.com/office/drawing/2014/main" id="{A4DE23BA-51D6-4C61-847B-6025632DADEC}"/>
              </a:ext>
            </a:extLst>
          </p:cNvPr>
          <p:cNvSpPr>
            <a:spLocks noGrp="1"/>
          </p:cNvSpPr>
          <p:nvPr>
            <p:ph idx="1"/>
          </p:nvPr>
        </p:nvSpPr>
        <p:spPr/>
        <p:txBody>
          <a:bodyPr/>
          <a:lstStyle/>
          <a:p>
            <a:r>
              <a:rPr lang="en-US" dirty="0">
                <a:latin typeface="Garamond" panose="02020404030301010803" pitchFamily="18" charset="0"/>
              </a:rPr>
              <a:t>Tool: Optimized Hot Spot Analysis</a:t>
            </a:r>
          </a:p>
        </p:txBody>
      </p:sp>
      <p:pic>
        <p:nvPicPr>
          <p:cNvPr id="4" name="Picture 3">
            <a:extLst>
              <a:ext uri="{FF2B5EF4-FFF2-40B4-BE49-F238E27FC236}">
                <a16:creationId xmlns:a16="http://schemas.microsoft.com/office/drawing/2014/main" id="{AEC502D1-3A98-44BC-A675-EE35483F7DDE}"/>
              </a:ext>
            </a:extLst>
          </p:cNvPr>
          <p:cNvPicPr>
            <a:picLocks noChangeAspect="1"/>
          </p:cNvPicPr>
          <p:nvPr/>
        </p:nvPicPr>
        <p:blipFill>
          <a:blip r:embed="rId2"/>
          <a:stretch>
            <a:fillRect/>
          </a:stretch>
        </p:blipFill>
        <p:spPr>
          <a:xfrm>
            <a:off x="3524250" y="2352803"/>
            <a:ext cx="5143500" cy="2943225"/>
          </a:xfrm>
          <a:prstGeom prst="rect">
            <a:avLst/>
          </a:prstGeom>
        </p:spPr>
      </p:pic>
    </p:spTree>
    <p:extLst>
      <p:ext uri="{BB962C8B-B14F-4D97-AF65-F5344CB8AC3E}">
        <p14:creationId xmlns:p14="http://schemas.microsoft.com/office/powerpoint/2010/main" val="36366260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1D3A58-2E16-498D-BFB1-30D467CA09D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31530CC-C7C5-4256-A16B-5CA263146E7A}"/>
              </a:ext>
            </a:extLst>
          </p:cNvPr>
          <p:cNvSpPr>
            <a:spLocks noGrp="1"/>
          </p:cNvSpPr>
          <p:nvPr>
            <p:ph idx="1"/>
          </p:nvPr>
        </p:nvSpPr>
        <p:spPr/>
        <p:txBody>
          <a:bodyPr/>
          <a:lstStyle/>
          <a:p>
            <a:endParaRPr lang="en-US"/>
          </a:p>
        </p:txBody>
      </p:sp>
      <p:pic>
        <p:nvPicPr>
          <p:cNvPr id="2050" name="Picture 2" descr="Mathematics for the Gi* statistic">
            <a:extLst>
              <a:ext uri="{FF2B5EF4-FFF2-40B4-BE49-F238E27FC236}">
                <a16:creationId xmlns:a16="http://schemas.microsoft.com/office/drawing/2014/main" id="{01E1F9AB-A5EC-42B3-98FA-189327758C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626149"/>
            <a:ext cx="5715000" cy="406717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Local Moran's I mathematics">
            <a:extLst>
              <a:ext uri="{FF2B5EF4-FFF2-40B4-BE49-F238E27FC236}">
                <a16:creationId xmlns:a16="http://schemas.microsoft.com/office/drawing/2014/main" id="{E00244BE-82E2-48DA-8E07-987A93794E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593124"/>
            <a:ext cx="6026235" cy="56717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71771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C96A77-A619-499B-9EED-E89BA77D8AC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8BEACE4-0E7E-42B0-B5D7-DAEAB79DBCD4}"/>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7A028BFA-4A84-4529-87A7-B81597F21879}"/>
              </a:ext>
            </a:extLst>
          </p:cNvPr>
          <p:cNvPicPr>
            <a:picLocks noChangeAspect="1"/>
          </p:cNvPicPr>
          <p:nvPr/>
        </p:nvPicPr>
        <p:blipFill>
          <a:blip r:embed="rId2"/>
          <a:stretch>
            <a:fillRect/>
          </a:stretch>
        </p:blipFill>
        <p:spPr>
          <a:xfrm>
            <a:off x="1165074" y="69802"/>
            <a:ext cx="9861852" cy="6858000"/>
          </a:xfrm>
          <a:prstGeom prst="rect">
            <a:avLst/>
          </a:prstGeom>
        </p:spPr>
      </p:pic>
      <p:sp>
        <p:nvSpPr>
          <p:cNvPr id="5" name="TextBox 4">
            <a:extLst>
              <a:ext uri="{FF2B5EF4-FFF2-40B4-BE49-F238E27FC236}">
                <a16:creationId xmlns:a16="http://schemas.microsoft.com/office/drawing/2014/main" id="{1D7C08D7-28DE-43C8-BC04-7621DD8B155A}"/>
              </a:ext>
            </a:extLst>
          </p:cNvPr>
          <p:cNvSpPr txBox="1"/>
          <p:nvPr/>
        </p:nvSpPr>
        <p:spPr>
          <a:xfrm>
            <a:off x="4202052" y="879499"/>
            <a:ext cx="1005142" cy="646331"/>
          </a:xfrm>
          <a:prstGeom prst="rect">
            <a:avLst/>
          </a:prstGeom>
          <a:noFill/>
        </p:spPr>
        <p:txBody>
          <a:bodyPr wrap="square" rtlCol="0">
            <a:spAutoFit/>
          </a:bodyPr>
          <a:lstStyle/>
          <a:p>
            <a:r>
              <a:rPr lang="en-US" dirty="0"/>
              <a:t>Spatial Statistics</a:t>
            </a:r>
          </a:p>
        </p:txBody>
      </p:sp>
      <p:sp>
        <p:nvSpPr>
          <p:cNvPr id="6" name="TextBox 5">
            <a:extLst>
              <a:ext uri="{FF2B5EF4-FFF2-40B4-BE49-F238E27FC236}">
                <a16:creationId xmlns:a16="http://schemas.microsoft.com/office/drawing/2014/main" id="{C5B3A955-29E0-47F4-9CCE-B23F7A5FACA6}"/>
              </a:ext>
            </a:extLst>
          </p:cNvPr>
          <p:cNvSpPr txBox="1"/>
          <p:nvPr/>
        </p:nvSpPr>
        <p:spPr>
          <a:xfrm>
            <a:off x="6984808" y="879498"/>
            <a:ext cx="1005142" cy="369332"/>
          </a:xfrm>
          <a:prstGeom prst="rect">
            <a:avLst/>
          </a:prstGeom>
          <a:noFill/>
        </p:spPr>
        <p:txBody>
          <a:bodyPr wrap="square" rtlCol="0">
            <a:spAutoFit/>
          </a:bodyPr>
          <a:lstStyle/>
          <a:p>
            <a:r>
              <a:rPr lang="en-US" dirty="0"/>
              <a:t>?</a:t>
            </a:r>
          </a:p>
        </p:txBody>
      </p:sp>
      <p:sp>
        <p:nvSpPr>
          <p:cNvPr id="7" name="TextBox 6">
            <a:extLst>
              <a:ext uri="{FF2B5EF4-FFF2-40B4-BE49-F238E27FC236}">
                <a16:creationId xmlns:a16="http://schemas.microsoft.com/office/drawing/2014/main" id="{BDA5FC45-A82A-446F-AB51-9EFE1BC46680}"/>
              </a:ext>
            </a:extLst>
          </p:cNvPr>
          <p:cNvSpPr txBox="1"/>
          <p:nvPr/>
        </p:nvSpPr>
        <p:spPr>
          <a:xfrm>
            <a:off x="4048490" y="2483771"/>
            <a:ext cx="1409990" cy="338554"/>
          </a:xfrm>
          <a:prstGeom prst="rect">
            <a:avLst/>
          </a:prstGeom>
          <a:noFill/>
        </p:spPr>
        <p:txBody>
          <a:bodyPr wrap="square" rtlCol="0">
            <a:spAutoFit/>
          </a:bodyPr>
          <a:lstStyle/>
          <a:p>
            <a:r>
              <a:rPr lang="en-US" sz="1600" dirty="0"/>
              <a:t>Presentations</a:t>
            </a:r>
          </a:p>
        </p:txBody>
      </p:sp>
      <p:sp>
        <p:nvSpPr>
          <p:cNvPr id="8" name="TextBox 7">
            <a:extLst>
              <a:ext uri="{FF2B5EF4-FFF2-40B4-BE49-F238E27FC236}">
                <a16:creationId xmlns:a16="http://schemas.microsoft.com/office/drawing/2014/main" id="{2073785B-C707-4EB7-8E67-29AA80281C22}"/>
              </a:ext>
            </a:extLst>
          </p:cNvPr>
          <p:cNvSpPr txBox="1"/>
          <p:nvPr/>
        </p:nvSpPr>
        <p:spPr>
          <a:xfrm>
            <a:off x="6832713" y="2495409"/>
            <a:ext cx="1409990" cy="338554"/>
          </a:xfrm>
          <a:prstGeom prst="rect">
            <a:avLst/>
          </a:prstGeom>
          <a:noFill/>
        </p:spPr>
        <p:txBody>
          <a:bodyPr wrap="square" rtlCol="0">
            <a:spAutoFit/>
          </a:bodyPr>
          <a:lstStyle/>
          <a:p>
            <a:r>
              <a:rPr lang="en-US" sz="1600" dirty="0"/>
              <a:t>Presentations</a:t>
            </a:r>
          </a:p>
        </p:txBody>
      </p:sp>
      <p:sp>
        <p:nvSpPr>
          <p:cNvPr id="9" name="TextBox 8">
            <a:extLst>
              <a:ext uri="{FF2B5EF4-FFF2-40B4-BE49-F238E27FC236}">
                <a16:creationId xmlns:a16="http://schemas.microsoft.com/office/drawing/2014/main" id="{EA8FD408-870F-4720-8C2B-1448CB7567A9}"/>
              </a:ext>
            </a:extLst>
          </p:cNvPr>
          <p:cNvSpPr txBox="1"/>
          <p:nvPr/>
        </p:nvSpPr>
        <p:spPr>
          <a:xfrm>
            <a:off x="3999628" y="4161090"/>
            <a:ext cx="1409990" cy="338554"/>
          </a:xfrm>
          <a:prstGeom prst="rect">
            <a:avLst/>
          </a:prstGeom>
          <a:noFill/>
        </p:spPr>
        <p:txBody>
          <a:bodyPr wrap="square" rtlCol="0">
            <a:spAutoFit/>
          </a:bodyPr>
          <a:lstStyle/>
          <a:p>
            <a:r>
              <a:rPr lang="en-US" sz="1600" dirty="0"/>
              <a:t>Presentations</a:t>
            </a:r>
          </a:p>
        </p:txBody>
      </p:sp>
      <p:sp>
        <p:nvSpPr>
          <p:cNvPr id="10" name="TextBox 9">
            <a:extLst>
              <a:ext uri="{FF2B5EF4-FFF2-40B4-BE49-F238E27FC236}">
                <a16:creationId xmlns:a16="http://schemas.microsoft.com/office/drawing/2014/main" id="{736F16D7-DDDF-4BBD-A332-3F68D4AC126D}"/>
              </a:ext>
            </a:extLst>
          </p:cNvPr>
          <p:cNvSpPr txBox="1"/>
          <p:nvPr/>
        </p:nvSpPr>
        <p:spPr>
          <a:xfrm>
            <a:off x="6832713" y="4161090"/>
            <a:ext cx="1409990" cy="338554"/>
          </a:xfrm>
          <a:prstGeom prst="rect">
            <a:avLst/>
          </a:prstGeom>
          <a:noFill/>
        </p:spPr>
        <p:txBody>
          <a:bodyPr wrap="square" rtlCol="0">
            <a:spAutoFit/>
          </a:bodyPr>
          <a:lstStyle/>
          <a:p>
            <a:r>
              <a:rPr lang="en-US" sz="1600" dirty="0"/>
              <a:t>Presentations</a:t>
            </a:r>
          </a:p>
        </p:txBody>
      </p:sp>
      <p:sp>
        <p:nvSpPr>
          <p:cNvPr id="12" name="TextBox 11">
            <a:extLst>
              <a:ext uri="{FF2B5EF4-FFF2-40B4-BE49-F238E27FC236}">
                <a16:creationId xmlns:a16="http://schemas.microsoft.com/office/drawing/2014/main" id="{5247BE9E-1FDD-4CD8-BFC4-E1AF54447CAE}"/>
              </a:ext>
            </a:extLst>
          </p:cNvPr>
          <p:cNvSpPr txBox="1"/>
          <p:nvPr/>
        </p:nvSpPr>
        <p:spPr>
          <a:xfrm>
            <a:off x="5458480" y="5657494"/>
            <a:ext cx="1409990" cy="584775"/>
          </a:xfrm>
          <a:prstGeom prst="rect">
            <a:avLst/>
          </a:prstGeom>
          <a:noFill/>
        </p:spPr>
        <p:txBody>
          <a:bodyPr wrap="square" rtlCol="0">
            <a:spAutoFit/>
          </a:bodyPr>
          <a:lstStyle/>
          <a:p>
            <a:r>
              <a:rPr lang="en-US" sz="1600" dirty="0"/>
              <a:t>Final:</a:t>
            </a:r>
          </a:p>
          <a:p>
            <a:r>
              <a:rPr lang="en-US" sz="1600" dirty="0"/>
              <a:t>10:30 - 1</a:t>
            </a:r>
          </a:p>
        </p:txBody>
      </p:sp>
      <p:sp>
        <p:nvSpPr>
          <p:cNvPr id="13" name="Sun 12">
            <a:extLst>
              <a:ext uri="{FF2B5EF4-FFF2-40B4-BE49-F238E27FC236}">
                <a16:creationId xmlns:a16="http://schemas.microsoft.com/office/drawing/2014/main" id="{2BC87847-1EF4-4524-8283-859C5FEBD534}"/>
              </a:ext>
            </a:extLst>
          </p:cNvPr>
          <p:cNvSpPr/>
          <p:nvPr/>
        </p:nvSpPr>
        <p:spPr>
          <a:xfrm>
            <a:off x="3721293" y="148470"/>
            <a:ext cx="1966659" cy="1993072"/>
          </a:xfrm>
          <a:prstGeom prst="sun">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24266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2D7F28-F325-411D-9166-D1A6A9C482B3}"/>
              </a:ext>
            </a:extLst>
          </p:cNvPr>
          <p:cNvSpPr>
            <a:spLocks noGrp="1"/>
          </p:cNvSpPr>
          <p:nvPr>
            <p:ph type="title"/>
          </p:nvPr>
        </p:nvSpPr>
        <p:spPr/>
        <p:txBody>
          <a:bodyPr/>
          <a:lstStyle/>
          <a:p>
            <a:r>
              <a:rPr lang="en-US" dirty="0">
                <a:latin typeface="Garamond" panose="02020404030301010803" pitchFamily="18" charset="0"/>
              </a:rPr>
              <a:t>Question: Which features</a:t>
            </a:r>
            <a:br>
              <a:rPr lang="en-US" dirty="0">
                <a:latin typeface="Garamond" panose="02020404030301010803" pitchFamily="18" charset="0"/>
              </a:rPr>
            </a:br>
            <a:r>
              <a:rPr lang="en-US" dirty="0">
                <a:latin typeface="Garamond" panose="02020404030301010803" pitchFamily="18" charset="0"/>
              </a:rPr>
              <a:t>are most alike?</a:t>
            </a:r>
          </a:p>
        </p:txBody>
      </p:sp>
      <p:sp>
        <p:nvSpPr>
          <p:cNvPr id="3" name="Content Placeholder 2">
            <a:extLst>
              <a:ext uri="{FF2B5EF4-FFF2-40B4-BE49-F238E27FC236}">
                <a16:creationId xmlns:a16="http://schemas.microsoft.com/office/drawing/2014/main" id="{A4DE23BA-51D6-4C61-847B-6025632DADEC}"/>
              </a:ext>
            </a:extLst>
          </p:cNvPr>
          <p:cNvSpPr>
            <a:spLocks noGrp="1"/>
          </p:cNvSpPr>
          <p:nvPr>
            <p:ph idx="1"/>
          </p:nvPr>
        </p:nvSpPr>
        <p:spPr>
          <a:xfrm>
            <a:off x="1097280" y="1845734"/>
            <a:ext cx="4253196" cy="4451046"/>
          </a:xfrm>
        </p:spPr>
        <p:txBody>
          <a:bodyPr>
            <a:normAutofit/>
          </a:bodyPr>
          <a:lstStyle/>
          <a:p>
            <a:r>
              <a:rPr lang="en-US" dirty="0">
                <a:latin typeface="Garamond" panose="02020404030301010803" pitchFamily="18" charset="0"/>
              </a:rPr>
              <a:t>Tool: Grouping Analysis</a:t>
            </a:r>
          </a:p>
          <a:p>
            <a:endParaRPr lang="en-US" dirty="0">
              <a:latin typeface="Garamond" panose="02020404030301010803" pitchFamily="18" charset="0"/>
            </a:endParaRPr>
          </a:p>
          <a:p>
            <a:r>
              <a:rPr lang="en-US" dirty="0">
                <a:latin typeface="Garamond" panose="02020404030301010803" pitchFamily="18" charset="0"/>
              </a:rPr>
              <a:t>Example studies:</a:t>
            </a:r>
          </a:p>
          <a:p>
            <a:r>
              <a:rPr lang="en-US" dirty="0">
                <a:latin typeface="Garamond" panose="02020404030301010803" pitchFamily="18" charset="0"/>
              </a:rPr>
              <a:t>Which crimes in the database are most similar to the one just committed?</a:t>
            </a:r>
          </a:p>
          <a:p>
            <a:r>
              <a:rPr lang="en-US" dirty="0">
                <a:latin typeface="Garamond" panose="02020404030301010803" pitchFamily="18" charset="0"/>
              </a:rPr>
              <a:t>Are there distinct spatial regimes of test scores? Which regions are associated with high test scores and which with low test scores?</a:t>
            </a:r>
          </a:p>
          <a:p>
            <a:r>
              <a:rPr lang="en-US" dirty="0">
                <a:latin typeface="Garamond" panose="02020404030301010803" pitchFamily="18" charset="0"/>
              </a:rPr>
              <a:t>Which disease incidents are likely part of the same outbreak based on space, time, and symptoms?</a:t>
            </a:r>
          </a:p>
          <a:p>
            <a:endParaRPr lang="en-US" dirty="0">
              <a:latin typeface="Garamond" panose="02020404030301010803" pitchFamily="18" charset="0"/>
            </a:endParaRPr>
          </a:p>
          <a:p>
            <a:endParaRPr lang="en-US" dirty="0">
              <a:latin typeface="Garamond" panose="02020404030301010803" pitchFamily="18" charset="0"/>
            </a:endParaRPr>
          </a:p>
          <a:p>
            <a:endParaRPr lang="en-US" dirty="0">
              <a:latin typeface="Garamond" panose="02020404030301010803" pitchFamily="18" charset="0"/>
            </a:endParaRPr>
          </a:p>
        </p:txBody>
      </p:sp>
      <p:pic>
        <p:nvPicPr>
          <p:cNvPr id="5" name="Picture 4">
            <a:extLst>
              <a:ext uri="{FF2B5EF4-FFF2-40B4-BE49-F238E27FC236}">
                <a16:creationId xmlns:a16="http://schemas.microsoft.com/office/drawing/2014/main" id="{504E08AA-BC8F-4B9A-8739-6D42FD0331B5}"/>
              </a:ext>
            </a:extLst>
          </p:cNvPr>
          <p:cNvPicPr>
            <a:picLocks noChangeAspect="1"/>
          </p:cNvPicPr>
          <p:nvPr/>
        </p:nvPicPr>
        <p:blipFill>
          <a:blip r:embed="rId2"/>
          <a:stretch>
            <a:fillRect/>
          </a:stretch>
        </p:blipFill>
        <p:spPr>
          <a:xfrm>
            <a:off x="7363803" y="129546"/>
            <a:ext cx="3970020" cy="3727868"/>
          </a:xfrm>
          <a:prstGeom prst="rect">
            <a:avLst/>
          </a:prstGeom>
        </p:spPr>
      </p:pic>
      <p:pic>
        <p:nvPicPr>
          <p:cNvPr id="6" name="Picture 5">
            <a:extLst>
              <a:ext uri="{FF2B5EF4-FFF2-40B4-BE49-F238E27FC236}">
                <a16:creationId xmlns:a16="http://schemas.microsoft.com/office/drawing/2014/main" id="{18EF0F5E-1283-4FEB-944F-BACB06AC80A5}"/>
              </a:ext>
            </a:extLst>
          </p:cNvPr>
          <p:cNvPicPr>
            <a:picLocks noChangeAspect="1"/>
          </p:cNvPicPr>
          <p:nvPr/>
        </p:nvPicPr>
        <p:blipFill>
          <a:blip r:embed="rId3"/>
          <a:stretch>
            <a:fillRect/>
          </a:stretch>
        </p:blipFill>
        <p:spPr>
          <a:xfrm>
            <a:off x="5449330" y="3944501"/>
            <a:ext cx="6396681" cy="2352279"/>
          </a:xfrm>
          <a:prstGeom prst="rect">
            <a:avLst/>
          </a:prstGeom>
        </p:spPr>
      </p:pic>
    </p:spTree>
    <p:extLst>
      <p:ext uri="{BB962C8B-B14F-4D97-AF65-F5344CB8AC3E}">
        <p14:creationId xmlns:p14="http://schemas.microsoft.com/office/powerpoint/2010/main" val="23006250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2D7F28-F325-411D-9166-D1A6A9C482B3}"/>
              </a:ext>
            </a:extLst>
          </p:cNvPr>
          <p:cNvSpPr>
            <a:spLocks noGrp="1"/>
          </p:cNvSpPr>
          <p:nvPr>
            <p:ph type="title"/>
          </p:nvPr>
        </p:nvSpPr>
        <p:spPr/>
        <p:txBody>
          <a:bodyPr>
            <a:normAutofit fontScale="90000"/>
          </a:bodyPr>
          <a:lstStyle/>
          <a:p>
            <a:r>
              <a:rPr lang="en-US" dirty="0">
                <a:latin typeface="Garamond" panose="02020404030301010803" pitchFamily="18" charset="0"/>
              </a:rPr>
              <a:t>Question: Which </a:t>
            </a:r>
            <a:br>
              <a:rPr lang="en-US" dirty="0">
                <a:latin typeface="Garamond" panose="02020404030301010803" pitchFamily="18" charset="0"/>
              </a:rPr>
            </a:br>
            <a:r>
              <a:rPr lang="en-US" dirty="0">
                <a:latin typeface="Garamond" panose="02020404030301010803" pitchFamily="18" charset="0"/>
              </a:rPr>
              <a:t>features are most </a:t>
            </a:r>
            <a:br>
              <a:rPr lang="en-US" dirty="0">
                <a:latin typeface="Garamond" panose="02020404030301010803" pitchFamily="18" charset="0"/>
              </a:rPr>
            </a:br>
            <a:r>
              <a:rPr lang="en-US" dirty="0">
                <a:latin typeface="Garamond" panose="02020404030301010803" pitchFamily="18" charset="0"/>
              </a:rPr>
              <a:t>similar or dissimilar?</a:t>
            </a:r>
          </a:p>
        </p:txBody>
      </p:sp>
      <p:sp>
        <p:nvSpPr>
          <p:cNvPr id="3" name="Content Placeholder 2">
            <a:extLst>
              <a:ext uri="{FF2B5EF4-FFF2-40B4-BE49-F238E27FC236}">
                <a16:creationId xmlns:a16="http://schemas.microsoft.com/office/drawing/2014/main" id="{A4DE23BA-51D6-4C61-847B-6025632DADEC}"/>
              </a:ext>
            </a:extLst>
          </p:cNvPr>
          <p:cNvSpPr>
            <a:spLocks noGrp="1"/>
          </p:cNvSpPr>
          <p:nvPr>
            <p:ph idx="1"/>
          </p:nvPr>
        </p:nvSpPr>
        <p:spPr>
          <a:xfrm>
            <a:off x="1097280" y="1845734"/>
            <a:ext cx="4893212" cy="4023360"/>
          </a:xfrm>
        </p:spPr>
        <p:txBody>
          <a:bodyPr/>
          <a:lstStyle/>
          <a:p>
            <a:r>
              <a:rPr lang="en-US" dirty="0">
                <a:latin typeface="Garamond" panose="02020404030301010803" pitchFamily="18" charset="0"/>
              </a:rPr>
              <a:t>Tool: Similarity Search</a:t>
            </a:r>
          </a:p>
          <a:p>
            <a:endParaRPr lang="en-US" dirty="0">
              <a:latin typeface="Garamond" panose="02020404030301010803" pitchFamily="18" charset="0"/>
            </a:endParaRPr>
          </a:p>
          <a:p>
            <a:endParaRPr lang="en-US" dirty="0">
              <a:latin typeface="Garamond" panose="02020404030301010803" pitchFamily="18" charset="0"/>
            </a:endParaRPr>
          </a:p>
          <a:p>
            <a:r>
              <a:rPr lang="en-US" dirty="0">
                <a:latin typeface="Garamond" panose="02020404030301010803" pitchFamily="18" charset="0"/>
              </a:rPr>
              <a:t>Example studies:</a:t>
            </a:r>
          </a:p>
          <a:p>
            <a:r>
              <a:rPr lang="en-US" dirty="0">
                <a:latin typeface="Garamond" panose="02020404030301010803" pitchFamily="18" charset="0"/>
              </a:rPr>
              <a:t>Which crimes in the database most closely match a particular crime of interest?</a:t>
            </a:r>
          </a:p>
          <a:p>
            <a:r>
              <a:rPr lang="en-US" dirty="0">
                <a:latin typeface="Garamond" panose="02020404030301010803" pitchFamily="18" charset="0"/>
              </a:rPr>
              <a:t>Which regions tested closest to mine</a:t>
            </a:r>
          </a:p>
          <a:p>
            <a:r>
              <a:rPr lang="en-US" dirty="0">
                <a:latin typeface="Garamond" panose="02020404030301010803" pitchFamily="18" charset="0"/>
              </a:rPr>
              <a:t>Which outbreak most closely resembles the most current one?</a:t>
            </a:r>
          </a:p>
        </p:txBody>
      </p:sp>
      <p:pic>
        <p:nvPicPr>
          <p:cNvPr id="5" name="Picture 4">
            <a:extLst>
              <a:ext uri="{FF2B5EF4-FFF2-40B4-BE49-F238E27FC236}">
                <a16:creationId xmlns:a16="http://schemas.microsoft.com/office/drawing/2014/main" id="{96668DAD-1083-4941-9010-9C69DB7B4ED4}"/>
              </a:ext>
            </a:extLst>
          </p:cNvPr>
          <p:cNvPicPr>
            <a:picLocks noChangeAspect="1"/>
          </p:cNvPicPr>
          <p:nvPr/>
        </p:nvPicPr>
        <p:blipFill>
          <a:blip r:embed="rId2"/>
          <a:stretch>
            <a:fillRect/>
          </a:stretch>
        </p:blipFill>
        <p:spPr>
          <a:xfrm>
            <a:off x="6126480" y="548846"/>
            <a:ext cx="5810250" cy="5562600"/>
          </a:xfrm>
          <a:prstGeom prst="rect">
            <a:avLst/>
          </a:prstGeom>
        </p:spPr>
      </p:pic>
    </p:spTree>
    <p:extLst>
      <p:ext uri="{BB962C8B-B14F-4D97-AF65-F5344CB8AC3E}">
        <p14:creationId xmlns:p14="http://schemas.microsoft.com/office/powerpoint/2010/main" val="10849280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2D7F28-F325-411D-9166-D1A6A9C482B3}"/>
              </a:ext>
            </a:extLst>
          </p:cNvPr>
          <p:cNvSpPr>
            <a:spLocks noGrp="1"/>
          </p:cNvSpPr>
          <p:nvPr>
            <p:ph type="title"/>
          </p:nvPr>
        </p:nvSpPr>
        <p:spPr/>
        <p:txBody>
          <a:bodyPr/>
          <a:lstStyle/>
          <a:p>
            <a:r>
              <a:rPr lang="en-US" dirty="0">
                <a:latin typeface="Garamond" panose="02020404030301010803" pitchFamily="18" charset="0"/>
              </a:rPr>
              <a:t>Question: Do spatial characteristics differ?</a:t>
            </a:r>
          </a:p>
        </p:txBody>
      </p:sp>
      <p:sp>
        <p:nvSpPr>
          <p:cNvPr id="3" name="Content Placeholder 2">
            <a:extLst>
              <a:ext uri="{FF2B5EF4-FFF2-40B4-BE49-F238E27FC236}">
                <a16:creationId xmlns:a16="http://schemas.microsoft.com/office/drawing/2014/main" id="{A4DE23BA-51D6-4C61-847B-6025632DADEC}"/>
              </a:ext>
            </a:extLst>
          </p:cNvPr>
          <p:cNvSpPr>
            <a:spLocks noGrp="1"/>
          </p:cNvSpPr>
          <p:nvPr>
            <p:ph idx="1"/>
          </p:nvPr>
        </p:nvSpPr>
        <p:spPr/>
        <p:txBody>
          <a:bodyPr/>
          <a:lstStyle/>
          <a:p>
            <a:r>
              <a:rPr lang="en-US" dirty="0">
                <a:latin typeface="Garamond" panose="02020404030301010803" pitchFamily="18" charset="0"/>
              </a:rPr>
              <a:t>Tool: Spatial Autocorrelation (Global Moran's I)</a:t>
            </a:r>
          </a:p>
          <a:p>
            <a:endParaRPr lang="en-US" dirty="0">
              <a:latin typeface="Garamond" panose="02020404030301010803" pitchFamily="18" charset="0"/>
            </a:endParaRPr>
          </a:p>
          <a:p>
            <a:endParaRPr lang="en-US" dirty="0">
              <a:latin typeface="Garamond" panose="02020404030301010803" pitchFamily="18" charset="0"/>
            </a:endParaRPr>
          </a:p>
          <a:p>
            <a:endParaRPr lang="en-US" dirty="0">
              <a:latin typeface="Garamond" panose="02020404030301010803" pitchFamily="18" charset="0"/>
            </a:endParaRPr>
          </a:p>
          <a:p>
            <a:endParaRPr lang="en-US" dirty="0">
              <a:latin typeface="Garamond" panose="02020404030301010803" pitchFamily="18" charset="0"/>
            </a:endParaRPr>
          </a:p>
          <a:p>
            <a:endParaRPr lang="en-US" dirty="0">
              <a:latin typeface="Garamond" panose="02020404030301010803" pitchFamily="18" charset="0"/>
            </a:endParaRPr>
          </a:p>
          <a:p>
            <a:endParaRPr lang="en-US" dirty="0">
              <a:latin typeface="Garamond" panose="02020404030301010803" pitchFamily="18" charset="0"/>
            </a:endParaRPr>
          </a:p>
          <a:p>
            <a:endParaRPr lang="en-US" dirty="0">
              <a:latin typeface="Garamond" panose="02020404030301010803" pitchFamily="18" charset="0"/>
            </a:endParaRPr>
          </a:p>
          <a:p>
            <a:r>
              <a:rPr lang="en-US" dirty="0">
                <a:latin typeface="Garamond" panose="02020404030301010803" pitchFamily="18" charset="0"/>
              </a:rPr>
              <a:t>Example study: Which types of crime are most spatially concentrated?</a:t>
            </a:r>
          </a:p>
        </p:txBody>
      </p:sp>
      <p:pic>
        <p:nvPicPr>
          <p:cNvPr id="4" name="Picture 3">
            <a:extLst>
              <a:ext uri="{FF2B5EF4-FFF2-40B4-BE49-F238E27FC236}">
                <a16:creationId xmlns:a16="http://schemas.microsoft.com/office/drawing/2014/main" id="{89BAABDB-CB6F-4D35-9825-8562EF0FE2A5}"/>
              </a:ext>
            </a:extLst>
          </p:cNvPr>
          <p:cNvPicPr>
            <a:picLocks noChangeAspect="1"/>
          </p:cNvPicPr>
          <p:nvPr/>
        </p:nvPicPr>
        <p:blipFill>
          <a:blip r:embed="rId2"/>
          <a:stretch>
            <a:fillRect/>
          </a:stretch>
        </p:blipFill>
        <p:spPr>
          <a:xfrm>
            <a:off x="1981200" y="2573938"/>
            <a:ext cx="8229600" cy="2352675"/>
          </a:xfrm>
          <a:prstGeom prst="rect">
            <a:avLst/>
          </a:prstGeom>
        </p:spPr>
      </p:pic>
      <p:pic>
        <p:nvPicPr>
          <p:cNvPr id="7" name="Picture 6">
            <a:extLst>
              <a:ext uri="{FF2B5EF4-FFF2-40B4-BE49-F238E27FC236}">
                <a16:creationId xmlns:a16="http://schemas.microsoft.com/office/drawing/2014/main" id="{DA9DA733-94FF-4BAC-AFA9-493344AE3C30}"/>
              </a:ext>
            </a:extLst>
          </p:cNvPr>
          <p:cNvPicPr>
            <a:picLocks noChangeAspect="1"/>
          </p:cNvPicPr>
          <p:nvPr/>
        </p:nvPicPr>
        <p:blipFill>
          <a:blip r:embed="rId3"/>
          <a:stretch>
            <a:fillRect/>
          </a:stretch>
        </p:blipFill>
        <p:spPr>
          <a:xfrm>
            <a:off x="1925955" y="1737360"/>
            <a:ext cx="8401050" cy="4943475"/>
          </a:xfrm>
          <a:prstGeom prst="rect">
            <a:avLst/>
          </a:prstGeom>
        </p:spPr>
      </p:pic>
    </p:spTree>
    <p:extLst>
      <p:ext uri="{BB962C8B-B14F-4D97-AF65-F5344CB8AC3E}">
        <p14:creationId xmlns:p14="http://schemas.microsoft.com/office/powerpoint/2010/main" val="2724397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2D7F28-F325-411D-9166-D1A6A9C482B3}"/>
              </a:ext>
            </a:extLst>
          </p:cNvPr>
          <p:cNvSpPr>
            <a:spLocks noGrp="1"/>
          </p:cNvSpPr>
          <p:nvPr>
            <p:ph type="title"/>
          </p:nvPr>
        </p:nvSpPr>
        <p:spPr/>
        <p:txBody>
          <a:bodyPr/>
          <a:lstStyle/>
          <a:p>
            <a:r>
              <a:rPr lang="en-US" dirty="0">
                <a:latin typeface="Garamond" panose="02020404030301010803" pitchFamily="18" charset="0"/>
              </a:rPr>
              <a:t>Question: Do spatial characteristics differ?</a:t>
            </a:r>
          </a:p>
        </p:txBody>
      </p:sp>
      <p:sp>
        <p:nvSpPr>
          <p:cNvPr id="3" name="Content Placeholder 2">
            <a:extLst>
              <a:ext uri="{FF2B5EF4-FFF2-40B4-BE49-F238E27FC236}">
                <a16:creationId xmlns:a16="http://schemas.microsoft.com/office/drawing/2014/main" id="{A4DE23BA-51D6-4C61-847B-6025632DADEC}"/>
              </a:ext>
            </a:extLst>
          </p:cNvPr>
          <p:cNvSpPr>
            <a:spLocks noGrp="1"/>
          </p:cNvSpPr>
          <p:nvPr>
            <p:ph idx="1"/>
          </p:nvPr>
        </p:nvSpPr>
        <p:spPr/>
        <p:txBody>
          <a:bodyPr/>
          <a:lstStyle/>
          <a:p>
            <a:r>
              <a:rPr lang="en-US" dirty="0">
                <a:latin typeface="Garamond" panose="02020404030301010803" pitchFamily="18" charset="0"/>
              </a:rPr>
              <a:t>Tool: Average Nearest Neighbor</a:t>
            </a:r>
          </a:p>
          <a:p>
            <a:endParaRPr lang="en-US" dirty="0">
              <a:latin typeface="Garamond" panose="02020404030301010803" pitchFamily="18" charset="0"/>
            </a:endParaRPr>
          </a:p>
          <a:p>
            <a:endParaRPr lang="en-US" dirty="0">
              <a:latin typeface="Garamond" panose="02020404030301010803" pitchFamily="18" charset="0"/>
            </a:endParaRPr>
          </a:p>
          <a:p>
            <a:endParaRPr lang="en-US" dirty="0">
              <a:latin typeface="Garamond" panose="02020404030301010803" pitchFamily="18" charset="0"/>
            </a:endParaRPr>
          </a:p>
          <a:p>
            <a:endParaRPr lang="en-US" dirty="0">
              <a:latin typeface="Garamond" panose="02020404030301010803" pitchFamily="18" charset="0"/>
            </a:endParaRPr>
          </a:p>
          <a:p>
            <a:endParaRPr lang="en-US" dirty="0">
              <a:latin typeface="Garamond" panose="02020404030301010803" pitchFamily="18" charset="0"/>
            </a:endParaRPr>
          </a:p>
          <a:p>
            <a:endParaRPr lang="en-US" dirty="0">
              <a:latin typeface="Garamond" panose="02020404030301010803" pitchFamily="18" charset="0"/>
            </a:endParaRPr>
          </a:p>
          <a:p>
            <a:r>
              <a:rPr lang="en-US" dirty="0">
                <a:latin typeface="Garamond" panose="02020404030301010803" pitchFamily="18" charset="0"/>
              </a:rPr>
              <a:t>Example study: Which plant species is most dispersed across the study area?</a:t>
            </a:r>
          </a:p>
        </p:txBody>
      </p:sp>
      <p:pic>
        <p:nvPicPr>
          <p:cNvPr id="4" name="Picture 3">
            <a:extLst>
              <a:ext uri="{FF2B5EF4-FFF2-40B4-BE49-F238E27FC236}">
                <a16:creationId xmlns:a16="http://schemas.microsoft.com/office/drawing/2014/main" id="{B046C203-3259-404A-AF4E-6A821C9FC6F9}"/>
              </a:ext>
            </a:extLst>
          </p:cNvPr>
          <p:cNvPicPr>
            <a:picLocks noChangeAspect="1"/>
          </p:cNvPicPr>
          <p:nvPr/>
        </p:nvPicPr>
        <p:blipFill>
          <a:blip r:embed="rId2"/>
          <a:stretch>
            <a:fillRect/>
          </a:stretch>
        </p:blipFill>
        <p:spPr>
          <a:xfrm>
            <a:off x="1940242" y="2388587"/>
            <a:ext cx="8372475" cy="2352675"/>
          </a:xfrm>
          <a:prstGeom prst="rect">
            <a:avLst/>
          </a:prstGeom>
        </p:spPr>
      </p:pic>
    </p:spTree>
    <p:extLst>
      <p:ext uri="{BB962C8B-B14F-4D97-AF65-F5344CB8AC3E}">
        <p14:creationId xmlns:p14="http://schemas.microsoft.com/office/powerpoint/2010/main" val="35827663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2D7F28-F325-411D-9166-D1A6A9C482B3}"/>
              </a:ext>
            </a:extLst>
          </p:cNvPr>
          <p:cNvSpPr>
            <a:spLocks noGrp="1"/>
          </p:cNvSpPr>
          <p:nvPr>
            <p:ph type="title"/>
          </p:nvPr>
        </p:nvSpPr>
        <p:spPr/>
        <p:txBody>
          <a:bodyPr/>
          <a:lstStyle/>
          <a:p>
            <a:r>
              <a:rPr lang="en-US" dirty="0">
                <a:latin typeface="Garamond" panose="02020404030301010803" pitchFamily="18" charset="0"/>
              </a:rPr>
              <a:t>Question: Are the spatial processes similar?</a:t>
            </a:r>
          </a:p>
        </p:txBody>
      </p:sp>
      <p:sp>
        <p:nvSpPr>
          <p:cNvPr id="3" name="Content Placeholder 2">
            <a:extLst>
              <a:ext uri="{FF2B5EF4-FFF2-40B4-BE49-F238E27FC236}">
                <a16:creationId xmlns:a16="http://schemas.microsoft.com/office/drawing/2014/main" id="{A4DE23BA-51D6-4C61-847B-6025632DADEC}"/>
              </a:ext>
            </a:extLst>
          </p:cNvPr>
          <p:cNvSpPr>
            <a:spLocks noGrp="1"/>
          </p:cNvSpPr>
          <p:nvPr>
            <p:ph idx="1"/>
          </p:nvPr>
        </p:nvSpPr>
        <p:spPr>
          <a:xfrm>
            <a:off x="1097280" y="1845734"/>
            <a:ext cx="4846320" cy="4023360"/>
          </a:xfrm>
        </p:spPr>
        <p:txBody>
          <a:bodyPr/>
          <a:lstStyle/>
          <a:p>
            <a:r>
              <a:rPr lang="en-US" dirty="0">
                <a:latin typeface="Garamond" panose="02020404030301010803" pitchFamily="18" charset="0"/>
              </a:rPr>
              <a:t>Tool: Multi-Distance Spatial Cluster Analysis (Ripley's K Function)</a:t>
            </a:r>
          </a:p>
          <a:p>
            <a:endParaRPr lang="en-US" dirty="0">
              <a:latin typeface="Garamond" panose="02020404030301010803" pitchFamily="18" charset="0"/>
            </a:endParaRPr>
          </a:p>
          <a:p>
            <a:endParaRPr lang="en-US" dirty="0">
              <a:latin typeface="Garamond" panose="02020404030301010803" pitchFamily="18" charset="0"/>
            </a:endParaRPr>
          </a:p>
          <a:p>
            <a:endParaRPr lang="en-US" dirty="0">
              <a:latin typeface="Garamond" panose="02020404030301010803" pitchFamily="18" charset="0"/>
            </a:endParaRPr>
          </a:p>
          <a:p>
            <a:endParaRPr lang="en-US" dirty="0">
              <a:latin typeface="Garamond" panose="02020404030301010803" pitchFamily="18" charset="0"/>
            </a:endParaRPr>
          </a:p>
          <a:p>
            <a:r>
              <a:rPr lang="en-US" dirty="0">
                <a:latin typeface="Garamond" panose="02020404030301010803" pitchFamily="18" charset="0"/>
              </a:rPr>
              <a:t>Example study: Does the spatial pattern of the disease mirror the spatial pattern of the population at risk?</a:t>
            </a:r>
          </a:p>
        </p:txBody>
      </p:sp>
      <p:pic>
        <p:nvPicPr>
          <p:cNvPr id="5" name="Picture 4">
            <a:extLst>
              <a:ext uri="{FF2B5EF4-FFF2-40B4-BE49-F238E27FC236}">
                <a16:creationId xmlns:a16="http://schemas.microsoft.com/office/drawing/2014/main" id="{544C4CB2-4155-4F9E-8715-1C18F6D0CCA2}"/>
              </a:ext>
            </a:extLst>
          </p:cNvPr>
          <p:cNvPicPr>
            <a:picLocks noChangeAspect="1"/>
          </p:cNvPicPr>
          <p:nvPr/>
        </p:nvPicPr>
        <p:blipFill rotWithShape="1">
          <a:blip r:embed="rId2"/>
          <a:srcRect t="5022"/>
          <a:stretch/>
        </p:blipFill>
        <p:spPr>
          <a:xfrm>
            <a:off x="6096000" y="2310714"/>
            <a:ext cx="5676900" cy="3935263"/>
          </a:xfrm>
          <a:prstGeom prst="rect">
            <a:avLst/>
          </a:prstGeom>
        </p:spPr>
      </p:pic>
    </p:spTree>
    <p:extLst>
      <p:ext uri="{BB962C8B-B14F-4D97-AF65-F5344CB8AC3E}">
        <p14:creationId xmlns:p14="http://schemas.microsoft.com/office/powerpoint/2010/main" val="31083456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2D7F28-F325-411D-9166-D1A6A9C482B3}"/>
              </a:ext>
            </a:extLst>
          </p:cNvPr>
          <p:cNvSpPr>
            <a:spLocks noGrp="1"/>
          </p:cNvSpPr>
          <p:nvPr>
            <p:ph type="title"/>
          </p:nvPr>
        </p:nvSpPr>
        <p:spPr/>
        <p:txBody>
          <a:bodyPr/>
          <a:lstStyle/>
          <a:p>
            <a:r>
              <a:rPr lang="en-US" dirty="0"/>
              <a:t>Question: Is the data spatially correlated?</a:t>
            </a:r>
          </a:p>
        </p:txBody>
      </p:sp>
      <p:sp>
        <p:nvSpPr>
          <p:cNvPr id="3" name="Content Placeholder 2">
            <a:extLst>
              <a:ext uri="{FF2B5EF4-FFF2-40B4-BE49-F238E27FC236}">
                <a16:creationId xmlns:a16="http://schemas.microsoft.com/office/drawing/2014/main" id="{A4DE23BA-51D6-4C61-847B-6025632DADEC}"/>
              </a:ext>
            </a:extLst>
          </p:cNvPr>
          <p:cNvSpPr>
            <a:spLocks noGrp="1"/>
          </p:cNvSpPr>
          <p:nvPr>
            <p:ph idx="1"/>
          </p:nvPr>
        </p:nvSpPr>
        <p:spPr/>
        <p:txBody>
          <a:bodyPr/>
          <a:lstStyle/>
          <a:p>
            <a:r>
              <a:rPr lang="en-US" dirty="0"/>
              <a:t>Tool: Spatial Autocorrelation (Global Moran's I)</a:t>
            </a:r>
          </a:p>
        </p:txBody>
      </p:sp>
      <p:pic>
        <p:nvPicPr>
          <p:cNvPr id="4" name="Picture 3">
            <a:extLst>
              <a:ext uri="{FF2B5EF4-FFF2-40B4-BE49-F238E27FC236}">
                <a16:creationId xmlns:a16="http://schemas.microsoft.com/office/drawing/2014/main" id="{FF8AB473-B76C-4D75-9B73-119EEB8A096D}"/>
              </a:ext>
            </a:extLst>
          </p:cNvPr>
          <p:cNvPicPr>
            <a:picLocks noChangeAspect="1"/>
          </p:cNvPicPr>
          <p:nvPr/>
        </p:nvPicPr>
        <p:blipFill>
          <a:blip r:embed="rId2"/>
          <a:stretch>
            <a:fillRect/>
          </a:stretch>
        </p:blipFill>
        <p:spPr>
          <a:xfrm>
            <a:off x="2115193" y="2959829"/>
            <a:ext cx="8258175" cy="2371725"/>
          </a:xfrm>
          <a:prstGeom prst="rect">
            <a:avLst/>
          </a:prstGeom>
        </p:spPr>
      </p:pic>
    </p:spTree>
    <p:extLst>
      <p:ext uri="{BB962C8B-B14F-4D97-AF65-F5344CB8AC3E}">
        <p14:creationId xmlns:p14="http://schemas.microsoft.com/office/powerpoint/2010/main" val="8806913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2D7F28-F325-411D-9166-D1A6A9C482B3}"/>
              </a:ext>
            </a:extLst>
          </p:cNvPr>
          <p:cNvSpPr>
            <a:spLocks noGrp="1"/>
          </p:cNvSpPr>
          <p:nvPr>
            <p:ph type="title"/>
          </p:nvPr>
        </p:nvSpPr>
        <p:spPr/>
        <p:txBody>
          <a:bodyPr/>
          <a:lstStyle/>
          <a:p>
            <a:r>
              <a:rPr lang="en-US" dirty="0">
                <a:latin typeface="Garamond" panose="02020404030301010803" pitchFamily="18" charset="0"/>
              </a:rPr>
              <a:t>Question: At which distances is spatial clustering most pronounced?</a:t>
            </a:r>
          </a:p>
        </p:txBody>
      </p:sp>
      <p:sp>
        <p:nvSpPr>
          <p:cNvPr id="3" name="Content Placeholder 2">
            <a:extLst>
              <a:ext uri="{FF2B5EF4-FFF2-40B4-BE49-F238E27FC236}">
                <a16:creationId xmlns:a16="http://schemas.microsoft.com/office/drawing/2014/main" id="{A4DE23BA-51D6-4C61-847B-6025632DADEC}"/>
              </a:ext>
            </a:extLst>
          </p:cNvPr>
          <p:cNvSpPr>
            <a:spLocks noGrp="1"/>
          </p:cNvSpPr>
          <p:nvPr>
            <p:ph idx="1"/>
          </p:nvPr>
        </p:nvSpPr>
        <p:spPr>
          <a:xfrm>
            <a:off x="1097280" y="1845734"/>
            <a:ext cx="4599185" cy="4023360"/>
          </a:xfrm>
        </p:spPr>
        <p:txBody>
          <a:bodyPr/>
          <a:lstStyle/>
          <a:p>
            <a:r>
              <a:rPr lang="en-US" dirty="0">
                <a:latin typeface="Garamond" panose="02020404030301010803" pitchFamily="18" charset="0"/>
              </a:rPr>
              <a:t>Tool: Incremental Spatial Autocorrelation</a:t>
            </a:r>
          </a:p>
          <a:p>
            <a:endParaRPr lang="en-US" dirty="0">
              <a:latin typeface="Garamond" panose="02020404030301010803" pitchFamily="18" charset="0"/>
            </a:endParaRPr>
          </a:p>
          <a:p>
            <a:endParaRPr lang="en-US" dirty="0">
              <a:latin typeface="Garamond" panose="02020404030301010803" pitchFamily="18" charset="0"/>
            </a:endParaRPr>
          </a:p>
          <a:p>
            <a:endParaRPr lang="en-US" dirty="0">
              <a:latin typeface="Garamond" panose="02020404030301010803" pitchFamily="18" charset="0"/>
            </a:endParaRPr>
          </a:p>
          <a:p>
            <a:endParaRPr lang="en-US" dirty="0">
              <a:latin typeface="Garamond" panose="02020404030301010803" pitchFamily="18" charset="0"/>
            </a:endParaRPr>
          </a:p>
          <a:p>
            <a:endParaRPr lang="en-US" dirty="0">
              <a:latin typeface="Garamond" panose="02020404030301010803" pitchFamily="18" charset="0"/>
            </a:endParaRPr>
          </a:p>
          <a:p>
            <a:endParaRPr lang="en-US" dirty="0">
              <a:latin typeface="Garamond" panose="02020404030301010803" pitchFamily="18" charset="0"/>
            </a:endParaRPr>
          </a:p>
          <a:p>
            <a:r>
              <a:rPr lang="en-US" dirty="0">
                <a:latin typeface="Garamond" panose="02020404030301010803" pitchFamily="18" charset="0"/>
              </a:rPr>
              <a:t>Example study: What scale best reflects the appropriate scale of the analysis?</a:t>
            </a:r>
          </a:p>
        </p:txBody>
      </p:sp>
      <p:pic>
        <p:nvPicPr>
          <p:cNvPr id="5" name="Picture 4">
            <a:extLst>
              <a:ext uri="{FF2B5EF4-FFF2-40B4-BE49-F238E27FC236}">
                <a16:creationId xmlns:a16="http://schemas.microsoft.com/office/drawing/2014/main" id="{6CBC5DE6-FE7F-4910-B44C-29E0486DD7A9}"/>
              </a:ext>
            </a:extLst>
          </p:cNvPr>
          <p:cNvPicPr>
            <a:picLocks noChangeAspect="1"/>
          </p:cNvPicPr>
          <p:nvPr/>
        </p:nvPicPr>
        <p:blipFill>
          <a:blip r:embed="rId2"/>
          <a:stretch>
            <a:fillRect/>
          </a:stretch>
        </p:blipFill>
        <p:spPr>
          <a:xfrm>
            <a:off x="5980669" y="1956894"/>
            <a:ext cx="5804071" cy="4291635"/>
          </a:xfrm>
          <a:prstGeom prst="rect">
            <a:avLst/>
          </a:prstGeom>
        </p:spPr>
      </p:pic>
    </p:spTree>
    <p:extLst>
      <p:ext uri="{BB962C8B-B14F-4D97-AF65-F5344CB8AC3E}">
        <p14:creationId xmlns:p14="http://schemas.microsoft.com/office/powerpoint/2010/main" val="32028174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2D7F28-F325-411D-9166-D1A6A9C482B3}"/>
              </a:ext>
            </a:extLst>
          </p:cNvPr>
          <p:cNvSpPr>
            <a:spLocks noGrp="1"/>
          </p:cNvSpPr>
          <p:nvPr>
            <p:ph type="title"/>
          </p:nvPr>
        </p:nvSpPr>
        <p:spPr/>
        <p:txBody>
          <a:bodyPr/>
          <a:lstStyle/>
          <a:p>
            <a:r>
              <a:rPr lang="en-US" dirty="0">
                <a:latin typeface="Garamond" panose="02020404030301010803" pitchFamily="18" charset="0"/>
              </a:rPr>
              <a:t>Question: Which variables are the most consistent predictors? </a:t>
            </a:r>
          </a:p>
        </p:txBody>
      </p:sp>
      <p:sp>
        <p:nvSpPr>
          <p:cNvPr id="3" name="Content Placeholder 2">
            <a:extLst>
              <a:ext uri="{FF2B5EF4-FFF2-40B4-BE49-F238E27FC236}">
                <a16:creationId xmlns:a16="http://schemas.microsoft.com/office/drawing/2014/main" id="{A4DE23BA-51D6-4C61-847B-6025632DADEC}"/>
              </a:ext>
            </a:extLst>
          </p:cNvPr>
          <p:cNvSpPr>
            <a:spLocks noGrp="1"/>
          </p:cNvSpPr>
          <p:nvPr>
            <p:ph idx="1"/>
          </p:nvPr>
        </p:nvSpPr>
        <p:spPr>
          <a:xfrm>
            <a:off x="1097280" y="1845733"/>
            <a:ext cx="10058400" cy="4725663"/>
          </a:xfrm>
        </p:spPr>
        <p:txBody>
          <a:bodyPr>
            <a:normAutofit/>
          </a:bodyPr>
          <a:lstStyle/>
          <a:p>
            <a:r>
              <a:rPr lang="en-US" dirty="0">
                <a:latin typeface="Garamond" panose="02020404030301010803" pitchFamily="18" charset="0"/>
              </a:rPr>
              <a:t>Tool: Ordinary Least Squares (OLS) </a:t>
            </a:r>
          </a:p>
          <a:p>
            <a:endParaRPr lang="en-US" dirty="0">
              <a:latin typeface="Garamond" panose="02020404030301010803" pitchFamily="18" charset="0"/>
            </a:endParaRPr>
          </a:p>
          <a:p>
            <a:endParaRPr lang="en-US" dirty="0">
              <a:latin typeface="Garamond" panose="02020404030301010803" pitchFamily="18" charset="0"/>
            </a:endParaRPr>
          </a:p>
          <a:p>
            <a:endParaRPr lang="en-US" dirty="0">
              <a:latin typeface="Garamond" panose="02020404030301010803" pitchFamily="18" charset="0"/>
            </a:endParaRPr>
          </a:p>
          <a:p>
            <a:endParaRPr lang="en-US" dirty="0">
              <a:latin typeface="Garamond" panose="02020404030301010803" pitchFamily="18" charset="0"/>
            </a:endParaRPr>
          </a:p>
          <a:p>
            <a:endParaRPr lang="en-US" dirty="0">
              <a:latin typeface="Garamond" panose="02020404030301010803" pitchFamily="18" charset="0"/>
            </a:endParaRPr>
          </a:p>
          <a:p>
            <a:endParaRPr lang="en-US" dirty="0">
              <a:latin typeface="Garamond" panose="02020404030301010803" pitchFamily="18" charset="0"/>
            </a:endParaRPr>
          </a:p>
          <a:p>
            <a:endParaRPr lang="en-US" dirty="0">
              <a:latin typeface="Garamond" panose="02020404030301010803" pitchFamily="18" charset="0"/>
            </a:endParaRPr>
          </a:p>
          <a:p>
            <a:endParaRPr lang="en-US" dirty="0">
              <a:latin typeface="Garamond" panose="02020404030301010803" pitchFamily="18" charset="0"/>
            </a:endParaRPr>
          </a:p>
          <a:p>
            <a:r>
              <a:rPr lang="en-US" dirty="0">
                <a:latin typeface="Garamond" panose="02020404030301010803" pitchFamily="18" charset="0"/>
              </a:rPr>
              <a:t>Example study: What is the relationship between educational attainment and income?</a:t>
            </a:r>
          </a:p>
        </p:txBody>
      </p:sp>
      <p:pic>
        <p:nvPicPr>
          <p:cNvPr id="4" name="Picture 3">
            <a:extLst>
              <a:ext uri="{FF2B5EF4-FFF2-40B4-BE49-F238E27FC236}">
                <a16:creationId xmlns:a16="http://schemas.microsoft.com/office/drawing/2014/main" id="{E2275A6A-4EF2-4AED-9BC1-0AB1AD9594F5}"/>
              </a:ext>
            </a:extLst>
          </p:cNvPr>
          <p:cNvPicPr>
            <a:picLocks noChangeAspect="1"/>
          </p:cNvPicPr>
          <p:nvPr/>
        </p:nvPicPr>
        <p:blipFill>
          <a:blip r:embed="rId2"/>
          <a:stretch>
            <a:fillRect/>
          </a:stretch>
        </p:blipFill>
        <p:spPr>
          <a:xfrm>
            <a:off x="4474304" y="2384259"/>
            <a:ext cx="3762375" cy="3248025"/>
          </a:xfrm>
          <a:prstGeom prst="rect">
            <a:avLst/>
          </a:prstGeom>
        </p:spPr>
      </p:pic>
    </p:spTree>
    <p:extLst>
      <p:ext uri="{BB962C8B-B14F-4D97-AF65-F5344CB8AC3E}">
        <p14:creationId xmlns:p14="http://schemas.microsoft.com/office/powerpoint/2010/main" val="70482835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2D7F28-F325-411D-9166-D1A6A9C482B3}"/>
              </a:ext>
            </a:extLst>
          </p:cNvPr>
          <p:cNvSpPr>
            <a:spLocks noGrp="1"/>
          </p:cNvSpPr>
          <p:nvPr>
            <p:ph type="title"/>
          </p:nvPr>
        </p:nvSpPr>
        <p:spPr/>
        <p:txBody>
          <a:bodyPr>
            <a:normAutofit fontScale="90000"/>
          </a:bodyPr>
          <a:lstStyle/>
          <a:p>
            <a:r>
              <a:rPr lang="en-US" dirty="0">
                <a:latin typeface="Garamond" panose="02020404030301010803" pitchFamily="18" charset="0"/>
              </a:rPr>
              <a:t>Question: Which </a:t>
            </a:r>
            <a:br>
              <a:rPr lang="en-US" dirty="0">
                <a:latin typeface="Garamond" panose="02020404030301010803" pitchFamily="18" charset="0"/>
              </a:rPr>
            </a:br>
            <a:r>
              <a:rPr lang="en-US" dirty="0">
                <a:latin typeface="Garamond" panose="02020404030301010803" pitchFamily="18" charset="0"/>
              </a:rPr>
              <a:t>variables are the most </a:t>
            </a:r>
            <a:br>
              <a:rPr lang="en-US" dirty="0">
                <a:latin typeface="Garamond" panose="02020404030301010803" pitchFamily="18" charset="0"/>
              </a:rPr>
            </a:br>
            <a:r>
              <a:rPr lang="en-US" dirty="0">
                <a:latin typeface="Garamond" panose="02020404030301010803" pitchFamily="18" charset="0"/>
              </a:rPr>
              <a:t>consistent predictors? </a:t>
            </a:r>
          </a:p>
        </p:txBody>
      </p:sp>
      <p:sp>
        <p:nvSpPr>
          <p:cNvPr id="3" name="Content Placeholder 2">
            <a:extLst>
              <a:ext uri="{FF2B5EF4-FFF2-40B4-BE49-F238E27FC236}">
                <a16:creationId xmlns:a16="http://schemas.microsoft.com/office/drawing/2014/main" id="{A4DE23BA-51D6-4C61-847B-6025632DADEC}"/>
              </a:ext>
            </a:extLst>
          </p:cNvPr>
          <p:cNvSpPr>
            <a:spLocks noGrp="1"/>
          </p:cNvSpPr>
          <p:nvPr>
            <p:ph idx="1"/>
          </p:nvPr>
        </p:nvSpPr>
        <p:spPr>
          <a:xfrm>
            <a:off x="1097280" y="1845734"/>
            <a:ext cx="5291163" cy="4023360"/>
          </a:xfrm>
        </p:spPr>
        <p:txBody>
          <a:bodyPr/>
          <a:lstStyle/>
          <a:p>
            <a:r>
              <a:rPr lang="en-US" dirty="0">
                <a:latin typeface="Garamond" panose="02020404030301010803" pitchFamily="18" charset="0"/>
              </a:rPr>
              <a:t>Tool: Exploratory Regression</a:t>
            </a:r>
          </a:p>
          <a:p>
            <a:endParaRPr lang="en-US" dirty="0">
              <a:latin typeface="Garamond" panose="02020404030301010803" pitchFamily="18" charset="0"/>
            </a:endParaRPr>
          </a:p>
          <a:p>
            <a:endParaRPr lang="en-US" dirty="0">
              <a:latin typeface="Garamond" panose="02020404030301010803" pitchFamily="18" charset="0"/>
            </a:endParaRPr>
          </a:p>
          <a:p>
            <a:endParaRPr lang="en-US" dirty="0">
              <a:latin typeface="Garamond" panose="02020404030301010803" pitchFamily="18" charset="0"/>
            </a:endParaRPr>
          </a:p>
          <a:p>
            <a:endParaRPr lang="en-US" dirty="0">
              <a:latin typeface="Garamond" panose="02020404030301010803" pitchFamily="18" charset="0"/>
            </a:endParaRPr>
          </a:p>
          <a:p>
            <a:endParaRPr lang="en-US" dirty="0">
              <a:latin typeface="Garamond" panose="02020404030301010803" pitchFamily="18" charset="0"/>
            </a:endParaRPr>
          </a:p>
          <a:p>
            <a:endParaRPr lang="en-US" dirty="0">
              <a:latin typeface="Garamond" panose="02020404030301010803" pitchFamily="18" charset="0"/>
            </a:endParaRPr>
          </a:p>
          <a:p>
            <a:r>
              <a:rPr lang="en-US" dirty="0">
                <a:latin typeface="Garamond" panose="02020404030301010803" pitchFamily="18" charset="0"/>
              </a:rPr>
              <a:t>Example study: Which potential variables should I use for this regression?</a:t>
            </a:r>
          </a:p>
        </p:txBody>
      </p:sp>
      <p:pic>
        <p:nvPicPr>
          <p:cNvPr id="4" name="Picture 3">
            <a:extLst>
              <a:ext uri="{FF2B5EF4-FFF2-40B4-BE49-F238E27FC236}">
                <a16:creationId xmlns:a16="http://schemas.microsoft.com/office/drawing/2014/main" id="{BCD8CF54-9203-4783-979E-C02445FBFEF6}"/>
              </a:ext>
            </a:extLst>
          </p:cNvPr>
          <p:cNvPicPr>
            <a:picLocks noChangeAspect="1"/>
          </p:cNvPicPr>
          <p:nvPr/>
        </p:nvPicPr>
        <p:blipFill>
          <a:blip r:embed="rId2"/>
          <a:stretch>
            <a:fillRect/>
          </a:stretch>
        </p:blipFill>
        <p:spPr>
          <a:xfrm>
            <a:off x="6544627" y="0"/>
            <a:ext cx="5647373" cy="6858000"/>
          </a:xfrm>
          <a:prstGeom prst="rect">
            <a:avLst/>
          </a:prstGeom>
        </p:spPr>
      </p:pic>
    </p:spTree>
    <p:extLst>
      <p:ext uri="{BB962C8B-B14F-4D97-AF65-F5344CB8AC3E}">
        <p14:creationId xmlns:p14="http://schemas.microsoft.com/office/powerpoint/2010/main" val="11745066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2D7F28-F325-411D-9166-D1A6A9C482B3}"/>
              </a:ext>
            </a:extLst>
          </p:cNvPr>
          <p:cNvSpPr>
            <a:spLocks noGrp="1"/>
          </p:cNvSpPr>
          <p:nvPr>
            <p:ph type="title"/>
          </p:nvPr>
        </p:nvSpPr>
        <p:spPr/>
        <p:txBody>
          <a:bodyPr/>
          <a:lstStyle/>
          <a:p>
            <a:r>
              <a:rPr lang="en-US" dirty="0">
                <a:latin typeface="Garamond" panose="02020404030301010803" pitchFamily="18" charset="0"/>
              </a:rPr>
              <a:t>Question: Which variables are the most consistent predictors? </a:t>
            </a:r>
          </a:p>
        </p:txBody>
      </p:sp>
      <p:sp>
        <p:nvSpPr>
          <p:cNvPr id="3" name="Content Placeholder 2">
            <a:extLst>
              <a:ext uri="{FF2B5EF4-FFF2-40B4-BE49-F238E27FC236}">
                <a16:creationId xmlns:a16="http://schemas.microsoft.com/office/drawing/2014/main" id="{A4DE23BA-51D6-4C61-847B-6025632DADEC}"/>
              </a:ext>
            </a:extLst>
          </p:cNvPr>
          <p:cNvSpPr>
            <a:spLocks noGrp="1"/>
          </p:cNvSpPr>
          <p:nvPr>
            <p:ph idx="1"/>
          </p:nvPr>
        </p:nvSpPr>
        <p:spPr/>
        <p:txBody>
          <a:bodyPr/>
          <a:lstStyle/>
          <a:p>
            <a:r>
              <a:rPr lang="en-US" dirty="0">
                <a:latin typeface="Garamond" panose="02020404030301010803" pitchFamily="18" charset="0"/>
              </a:rPr>
              <a:t>Tool: Geographically Weighted Regression (GWR)</a:t>
            </a:r>
          </a:p>
          <a:p>
            <a:endParaRPr lang="en-US" dirty="0">
              <a:latin typeface="Garamond" panose="02020404030301010803" pitchFamily="18" charset="0"/>
            </a:endParaRPr>
          </a:p>
          <a:p>
            <a:endParaRPr lang="en-US" dirty="0">
              <a:latin typeface="Garamond" panose="02020404030301010803" pitchFamily="18" charset="0"/>
            </a:endParaRPr>
          </a:p>
          <a:p>
            <a:endParaRPr lang="en-US" dirty="0">
              <a:latin typeface="Garamond" panose="02020404030301010803" pitchFamily="18" charset="0"/>
            </a:endParaRPr>
          </a:p>
          <a:p>
            <a:endParaRPr lang="en-US" dirty="0">
              <a:latin typeface="Garamond" panose="02020404030301010803" pitchFamily="18" charset="0"/>
            </a:endParaRPr>
          </a:p>
          <a:p>
            <a:endParaRPr lang="en-US" dirty="0">
              <a:latin typeface="Garamond" panose="02020404030301010803" pitchFamily="18" charset="0"/>
            </a:endParaRPr>
          </a:p>
          <a:p>
            <a:endParaRPr lang="en-US" dirty="0">
              <a:latin typeface="Garamond" panose="02020404030301010803" pitchFamily="18" charset="0"/>
            </a:endParaRPr>
          </a:p>
          <a:p>
            <a:endParaRPr lang="en-US" dirty="0">
              <a:latin typeface="Garamond" panose="02020404030301010803" pitchFamily="18" charset="0"/>
            </a:endParaRPr>
          </a:p>
          <a:p>
            <a:r>
              <a:rPr lang="en-US" dirty="0">
                <a:latin typeface="Garamond" panose="02020404030301010803" pitchFamily="18" charset="0"/>
              </a:rPr>
              <a:t>Example study: Does illness increase with proximity to water features?</a:t>
            </a:r>
          </a:p>
        </p:txBody>
      </p:sp>
      <p:pic>
        <p:nvPicPr>
          <p:cNvPr id="4" name="Picture 3">
            <a:extLst>
              <a:ext uri="{FF2B5EF4-FFF2-40B4-BE49-F238E27FC236}">
                <a16:creationId xmlns:a16="http://schemas.microsoft.com/office/drawing/2014/main" id="{007C053E-0B30-47CF-AEEF-ADDA5E682109}"/>
              </a:ext>
            </a:extLst>
          </p:cNvPr>
          <p:cNvPicPr>
            <a:picLocks noChangeAspect="1"/>
          </p:cNvPicPr>
          <p:nvPr/>
        </p:nvPicPr>
        <p:blipFill>
          <a:blip r:embed="rId2"/>
          <a:stretch>
            <a:fillRect/>
          </a:stretch>
        </p:blipFill>
        <p:spPr>
          <a:xfrm>
            <a:off x="2854642" y="2690601"/>
            <a:ext cx="6543675" cy="2333625"/>
          </a:xfrm>
          <a:prstGeom prst="rect">
            <a:avLst/>
          </a:prstGeom>
        </p:spPr>
      </p:pic>
    </p:spTree>
    <p:extLst>
      <p:ext uri="{BB962C8B-B14F-4D97-AF65-F5344CB8AC3E}">
        <p14:creationId xmlns:p14="http://schemas.microsoft.com/office/powerpoint/2010/main" val="7866109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E9B845-4A6C-4281-9A16-01601A6177B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DF4D7AD-F10F-4F5D-8C2B-A73274002D0D}"/>
              </a:ext>
            </a:extLst>
          </p:cNvPr>
          <p:cNvSpPr>
            <a:spLocks noGrp="1"/>
          </p:cNvSpPr>
          <p:nvPr>
            <p:ph idx="1"/>
          </p:nvPr>
        </p:nvSpPr>
        <p:spPr>
          <a:xfrm>
            <a:off x="4736592" y="1825625"/>
            <a:ext cx="6617208" cy="4351338"/>
          </a:xfrm>
        </p:spPr>
        <p:txBody>
          <a:bodyPr/>
          <a:lstStyle/>
          <a:p>
            <a:r>
              <a:rPr lang="en-US" dirty="0"/>
              <a:t>https://docs.google.com/spreadsheets/d/1KgH8wOXCVv5cxIO-AmPd8OyKV8zO6Sf1-IVOidX1uO8/edit?usp=sharing</a:t>
            </a:r>
          </a:p>
        </p:txBody>
      </p:sp>
      <p:pic>
        <p:nvPicPr>
          <p:cNvPr id="4" name="Picture 3">
            <a:extLst>
              <a:ext uri="{FF2B5EF4-FFF2-40B4-BE49-F238E27FC236}">
                <a16:creationId xmlns:a16="http://schemas.microsoft.com/office/drawing/2014/main" id="{253EB946-9811-4542-BF53-4C1F6806D6C0}"/>
              </a:ext>
            </a:extLst>
          </p:cNvPr>
          <p:cNvPicPr>
            <a:picLocks noChangeAspect="1"/>
          </p:cNvPicPr>
          <p:nvPr/>
        </p:nvPicPr>
        <p:blipFill>
          <a:blip r:embed="rId2"/>
          <a:stretch>
            <a:fillRect/>
          </a:stretch>
        </p:blipFill>
        <p:spPr>
          <a:xfrm>
            <a:off x="785446" y="0"/>
            <a:ext cx="3673124" cy="6858000"/>
          </a:xfrm>
          <a:prstGeom prst="rect">
            <a:avLst/>
          </a:prstGeom>
        </p:spPr>
      </p:pic>
    </p:spTree>
    <p:extLst>
      <p:ext uri="{BB962C8B-B14F-4D97-AF65-F5344CB8AC3E}">
        <p14:creationId xmlns:p14="http://schemas.microsoft.com/office/powerpoint/2010/main" val="347475013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2D7F28-F325-411D-9166-D1A6A9C482B3}"/>
              </a:ext>
            </a:extLst>
          </p:cNvPr>
          <p:cNvSpPr>
            <a:spLocks noGrp="1"/>
          </p:cNvSpPr>
          <p:nvPr>
            <p:ph type="title"/>
          </p:nvPr>
        </p:nvSpPr>
        <p:spPr/>
        <p:txBody>
          <a:bodyPr/>
          <a:lstStyle/>
          <a:p>
            <a:r>
              <a:rPr lang="en-US" dirty="0">
                <a:latin typeface="Garamond" panose="02020404030301010803" pitchFamily="18" charset="0"/>
              </a:rPr>
              <a:t>Regression in ArcGIS: </a:t>
            </a:r>
            <a:br>
              <a:rPr lang="en-US" dirty="0">
                <a:latin typeface="Garamond" panose="02020404030301010803" pitchFamily="18" charset="0"/>
              </a:rPr>
            </a:br>
            <a:r>
              <a:rPr lang="en-US" dirty="0">
                <a:latin typeface="Garamond" panose="02020404030301010803" pitchFamily="18" charset="0"/>
              </a:rPr>
              <a:t>Reasons not to trust results </a:t>
            </a:r>
          </a:p>
        </p:txBody>
      </p:sp>
      <p:pic>
        <p:nvPicPr>
          <p:cNvPr id="4" name="Picture 3">
            <a:extLst>
              <a:ext uri="{FF2B5EF4-FFF2-40B4-BE49-F238E27FC236}">
                <a16:creationId xmlns:a16="http://schemas.microsoft.com/office/drawing/2014/main" id="{BF4ADD0C-3AFD-4E16-B3DA-9CAA557C91AD}"/>
              </a:ext>
            </a:extLst>
          </p:cNvPr>
          <p:cNvPicPr>
            <a:picLocks noChangeAspect="1"/>
          </p:cNvPicPr>
          <p:nvPr/>
        </p:nvPicPr>
        <p:blipFill rotWithShape="1">
          <a:blip r:embed="rId2"/>
          <a:srcRect t="6844" b="4915"/>
          <a:stretch/>
        </p:blipFill>
        <p:spPr>
          <a:xfrm>
            <a:off x="371901" y="3857271"/>
            <a:ext cx="3482883" cy="2615195"/>
          </a:xfrm>
          <a:prstGeom prst="rect">
            <a:avLst/>
          </a:prstGeom>
        </p:spPr>
      </p:pic>
      <p:pic>
        <p:nvPicPr>
          <p:cNvPr id="5" name="Picture 4">
            <a:extLst>
              <a:ext uri="{FF2B5EF4-FFF2-40B4-BE49-F238E27FC236}">
                <a16:creationId xmlns:a16="http://schemas.microsoft.com/office/drawing/2014/main" id="{2D8A3558-518C-46EC-AA49-6524C617FCDD}"/>
              </a:ext>
            </a:extLst>
          </p:cNvPr>
          <p:cNvPicPr>
            <a:picLocks noChangeAspect="1"/>
          </p:cNvPicPr>
          <p:nvPr/>
        </p:nvPicPr>
        <p:blipFill>
          <a:blip r:embed="rId3"/>
          <a:stretch>
            <a:fillRect/>
          </a:stretch>
        </p:blipFill>
        <p:spPr>
          <a:xfrm>
            <a:off x="4232032" y="1825624"/>
            <a:ext cx="3345604" cy="3339244"/>
          </a:xfrm>
          <a:prstGeom prst="rect">
            <a:avLst/>
          </a:prstGeom>
        </p:spPr>
      </p:pic>
      <p:pic>
        <p:nvPicPr>
          <p:cNvPr id="6" name="Picture 5">
            <a:extLst>
              <a:ext uri="{FF2B5EF4-FFF2-40B4-BE49-F238E27FC236}">
                <a16:creationId xmlns:a16="http://schemas.microsoft.com/office/drawing/2014/main" id="{414244BE-4AB2-42B4-8212-99E77B0F2E65}"/>
              </a:ext>
            </a:extLst>
          </p:cNvPr>
          <p:cNvPicPr>
            <a:picLocks noChangeAspect="1"/>
          </p:cNvPicPr>
          <p:nvPr/>
        </p:nvPicPr>
        <p:blipFill>
          <a:blip r:embed="rId4"/>
          <a:stretch>
            <a:fillRect/>
          </a:stretch>
        </p:blipFill>
        <p:spPr>
          <a:xfrm>
            <a:off x="7808344" y="3077308"/>
            <a:ext cx="4108164" cy="3604846"/>
          </a:xfrm>
          <a:prstGeom prst="rect">
            <a:avLst/>
          </a:prstGeom>
        </p:spPr>
      </p:pic>
    </p:spTree>
    <p:extLst>
      <p:ext uri="{BB962C8B-B14F-4D97-AF65-F5344CB8AC3E}">
        <p14:creationId xmlns:p14="http://schemas.microsoft.com/office/powerpoint/2010/main" val="18059174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0F9286-8890-41B1-8054-648F2BABD9E5}"/>
              </a:ext>
            </a:extLst>
          </p:cNvPr>
          <p:cNvSpPr>
            <a:spLocks noGrp="1"/>
          </p:cNvSpPr>
          <p:nvPr>
            <p:ph type="title"/>
          </p:nvPr>
        </p:nvSpPr>
        <p:spPr/>
        <p:txBody>
          <a:bodyPr/>
          <a:lstStyle/>
          <a:p>
            <a:endParaRPr lang="en-US"/>
          </a:p>
        </p:txBody>
      </p:sp>
      <p:sp>
        <p:nvSpPr>
          <p:cNvPr id="4" name="Rectangle 3">
            <a:extLst>
              <a:ext uri="{FF2B5EF4-FFF2-40B4-BE49-F238E27FC236}">
                <a16:creationId xmlns:a16="http://schemas.microsoft.com/office/drawing/2014/main" id="{BDB4FACD-B6C1-43AF-9D35-AF27150716F7}"/>
              </a:ext>
            </a:extLst>
          </p:cNvPr>
          <p:cNvSpPr/>
          <p:nvPr/>
        </p:nvSpPr>
        <p:spPr>
          <a:xfrm>
            <a:off x="6225334" y="2828835"/>
            <a:ext cx="6096000" cy="1200329"/>
          </a:xfrm>
          <a:prstGeom prst="rect">
            <a:avLst/>
          </a:prstGeom>
        </p:spPr>
        <p:txBody>
          <a:bodyPr>
            <a:spAutoFit/>
          </a:bodyPr>
          <a:lstStyle/>
          <a:p>
            <a:r>
              <a:rPr lang="en-US" dirty="0">
                <a:solidFill>
                  <a:srgbClr val="000000"/>
                </a:solidFill>
                <a:latin typeface="Palatino Linotype" panose="02040502050505030304" pitchFamily="18" charset="0"/>
                <a:ea typeface="Calibri" panose="020F0502020204030204" pitchFamily="34" charset="0"/>
              </a:rPr>
              <a:t>	Midterm exam  	 	20% </a:t>
            </a:r>
            <a:endParaRPr lang="en-US" dirty="0">
              <a:solidFill>
                <a:srgbClr val="000000"/>
              </a:solidFill>
              <a:latin typeface="Calibri" panose="020F0502020204030204" pitchFamily="34" charset="0"/>
              <a:ea typeface="Calibri" panose="020F0502020204030204" pitchFamily="34" charset="0"/>
            </a:endParaRPr>
          </a:p>
          <a:p>
            <a:r>
              <a:rPr lang="en-US" dirty="0">
                <a:solidFill>
                  <a:srgbClr val="000000"/>
                </a:solidFill>
                <a:latin typeface="Palatino Linotype" panose="02040502050505030304" pitchFamily="18" charset="0"/>
                <a:ea typeface="Calibri" panose="020F0502020204030204" pitchFamily="34" charset="0"/>
              </a:rPr>
              <a:t>	Final exam 	 	 	20%  </a:t>
            </a:r>
            <a:endParaRPr lang="en-US" dirty="0">
              <a:solidFill>
                <a:srgbClr val="000000"/>
              </a:solidFill>
              <a:latin typeface="Calibri" panose="020F0502020204030204" pitchFamily="34" charset="0"/>
              <a:ea typeface="Calibri" panose="020F0502020204030204" pitchFamily="34" charset="0"/>
            </a:endParaRPr>
          </a:p>
          <a:p>
            <a:r>
              <a:rPr lang="en-US" dirty="0">
                <a:solidFill>
                  <a:srgbClr val="000000"/>
                </a:solidFill>
                <a:latin typeface="Palatino Linotype" panose="02040502050505030304" pitchFamily="18" charset="0"/>
                <a:ea typeface="Calibri" panose="020F0502020204030204" pitchFamily="34" charset="0"/>
              </a:rPr>
              <a:t>	Labs 	 	 	 	40%  </a:t>
            </a:r>
            <a:endParaRPr lang="en-US" dirty="0">
              <a:solidFill>
                <a:srgbClr val="000000"/>
              </a:solidFill>
              <a:latin typeface="Calibri" panose="020F0502020204030204" pitchFamily="34" charset="0"/>
              <a:ea typeface="Calibri" panose="020F0502020204030204" pitchFamily="34" charset="0"/>
            </a:endParaRPr>
          </a:p>
          <a:p>
            <a:r>
              <a:rPr lang="en-US" dirty="0">
                <a:solidFill>
                  <a:srgbClr val="000000"/>
                </a:solidFill>
                <a:latin typeface="Palatino Linotype" panose="02040502050505030304" pitchFamily="18" charset="0"/>
                <a:ea typeface="Calibri" panose="020F0502020204030204" pitchFamily="34" charset="0"/>
              </a:rPr>
              <a:t>	Final Project  	 	20% </a:t>
            </a:r>
            <a:endParaRPr lang="en-US" dirty="0">
              <a:solidFill>
                <a:srgbClr val="000000"/>
              </a:solidFill>
              <a:latin typeface="Calibri" panose="020F0502020204030204" pitchFamily="34" charset="0"/>
              <a:ea typeface="Calibri" panose="020F0502020204030204" pitchFamily="34" charset="0"/>
            </a:endParaRPr>
          </a:p>
        </p:txBody>
      </p:sp>
      <p:pic>
        <p:nvPicPr>
          <p:cNvPr id="5" name="Picture 4">
            <a:extLst>
              <a:ext uri="{FF2B5EF4-FFF2-40B4-BE49-F238E27FC236}">
                <a16:creationId xmlns:a16="http://schemas.microsoft.com/office/drawing/2014/main" id="{CBF41627-7BF8-41A8-B81B-D77390DA4DFD}"/>
              </a:ext>
            </a:extLst>
          </p:cNvPr>
          <p:cNvPicPr>
            <a:picLocks noChangeAspect="1"/>
          </p:cNvPicPr>
          <p:nvPr/>
        </p:nvPicPr>
        <p:blipFill>
          <a:blip r:embed="rId2"/>
          <a:stretch>
            <a:fillRect/>
          </a:stretch>
        </p:blipFill>
        <p:spPr>
          <a:xfrm>
            <a:off x="1453207" y="-1"/>
            <a:ext cx="4513460" cy="6858000"/>
          </a:xfrm>
          <a:prstGeom prst="rect">
            <a:avLst/>
          </a:prstGeom>
        </p:spPr>
      </p:pic>
    </p:spTree>
    <p:extLst>
      <p:ext uri="{BB962C8B-B14F-4D97-AF65-F5344CB8AC3E}">
        <p14:creationId xmlns:p14="http://schemas.microsoft.com/office/powerpoint/2010/main" val="21156695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02E800-6B6E-402C-914F-2FE40A5F45D7}"/>
              </a:ext>
            </a:extLst>
          </p:cNvPr>
          <p:cNvSpPr>
            <a:spLocks noGrp="1"/>
          </p:cNvSpPr>
          <p:nvPr>
            <p:ph type="title"/>
          </p:nvPr>
        </p:nvSpPr>
        <p:spPr/>
        <p:txBody>
          <a:bodyPr/>
          <a:lstStyle/>
          <a:p>
            <a:r>
              <a:rPr lang="en-US" dirty="0"/>
              <a:t>Final Project Presentation</a:t>
            </a:r>
          </a:p>
        </p:txBody>
      </p:sp>
      <p:sp>
        <p:nvSpPr>
          <p:cNvPr id="3" name="Content Placeholder 2">
            <a:extLst>
              <a:ext uri="{FF2B5EF4-FFF2-40B4-BE49-F238E27FC236}">
                <a16:creationId xmlns:a16="http://schemas.microsoft.com/office/drawing/2014/main" id="{72F50C62-B63D-44D6-93CF-320C6239DED9}"/>
              </a:ext>
            </a:extLst>
          </p:cNvPr>
          <p:cNvSpPr>
            <a:spLocks noGrp="1"/>
          </p:cNvSpPr>
          <p:nvPr>
            <p:ph idx="1"/>
          </p:nvPr>
        </p:nvSpPr>
        <p:spPr/>
        <p:txBody>
          <a:bodyPr>
            <a:normAutofit fontScale="92500" lnSpcReduction="10000"/>
          </a:bodyPr>
          <a:lstStyle/>
          <a:p>
            <a:r>
              <a:rPr lang="en-US" dirty="0"/>
              <a:t>25% of final grade</a:t>
            </a:r>
          </a:p>
          <a:p>
            <a:r>
              <a:rPr lang="en-US" dirty="0"/>
              <a:t>Project contents (12) </a:t>
            </a:r>
          </a:p>
          <a:p>
            <a:pPr lvl="1"/>
            <a:r>
              <a:rPr lang="en-US" dirty="0"/>
              <a:t>Problem statements (2) </a:t>
            </a:r>
          </a:p>
          <a:p>
            <a:pPr lvl="1"/>
            <a:r>
              <a:rPr lang="en-US" dirty="0"/>
              <a:t>Methods / analysis (4) </a:t>
            </a:r>
          </a:p>
          <a:p>
            <a:pPr lvl="1"/>
            <a:r>
              <a:rPr lang="en-US" dirty="0"/>
              <a:t>Results (4) </a:t>
            </a:r>
          </a:p>
          <a:p>
            <a:pPr lvl="1"/>
            <a:r>
              <a:rPr lang="en-US" dirty="0"/>
              <a:t>Conclusions (2) </a:t>
            </a:r>
          </a:p>
          <a:p>
            <a:r>
              <a:rPr lang="en-US" dirty="0"/>
              <a:t>Presentation (11) </a:t>
            </a:r>
          </a:p>
          <a:p>
            <a:pPr lvl="1"/>
            <a:r>
              <a:rPr lang="en-US" dirty="0"/>
              <a:t>Text (3) </a:t>
            </a:r>
          </a:p>
          <a:p>
            <a:pPr lvl="1"/>
            <a:r>
              <a:rPr lang="en-US" dirty="0"/>
              <a:t>Diagrams / figures (4) </a:t>
            </a:r>
          </a:p>
          <a:p>
            <a:pPr lvl="1"/>
            <a:r>
              <a:rPr lang="en-US" dirty="0"/>
              <a:t>Verbal communication (4) </a:t>
            </a:r>
          </a:p>
          <a:p>
            <a:r>
              <a:rPr lang="en-US" dirty="0"/>
              <a:t>Timing (1) (15 minute presentations)</a:t>
            </a:r>
          </a:p>
          <a:p>
            <a:r>
              <a:rPr lang="en-US" dirty="0"/>
              <a:t>Participation (1)</a:t>
            </a:r>
          </a:p>
        </p:txBody>
      </p:sp>
    </p:spTree>
    <p:extLst>
      <p:ext uri="{BB962C8B-B14F-4D97-AF65-F5344CB8AC3E}">
        <p14:creationId xmlns:p14="http://schemas.microsoft.com/office/powerpoint/2010/main" val="22249767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21386F-3798-447E-9507-D446A0BB7E35}"/>
              </a:ext>
            </a:extLst>
          </p:cNvPr>
          <p:cNvSpPr>
            <a:spLocks noGrp="1"/>
          </p:cNvSpPr>
          <p:nvPr>
            <p:ph type="title"/>
          </p:nvPr>
        </p:nvSpPr>
        <p:spPr/>
        <p:txBody>
          <a:bodyPr/>
          <a:lstStyle/>
          <a:p>
            <a:r>
              <a:rPr lang="en-US" dirty="0"/>
              <a:t>Papers (65% of the final grade)</a:t>
            </a:r>
          </a:p>
        </p:txBody>
      </p:sp>
      <p:sp>
        <p:nvSpPr>
          <p:cNvPr id="3" name="Content Placeholder 2">
            <a:extLst>
              <a:ext uri="{FF2B5EF4-FFF2-40B4-BE49-F238E27FC236}">
                <a16:creationId xmlns:a16="http://schemas.microsoft.com/office/drawing/2014/main" id="{7EBD20AC-5071-4D36-93A1-C3E7AFFE1635}"/>
              </a:ext>
            </a:extLst>
          </p:cNvPr>
          <p:cNvSpPr>
            <a:spLocks noGrp="1"/>
          </p:cNvSpPr>
          <p:nvPr>
            <p:ph idx="1"/>
          </p:nvPr>
        </p:nvSpPr>
        <p:spPr/>
        <p:txBody>
          <a:bodyPr>
            <a:normAutofit fontScale="92500" lnSpcReduction="20000"/>
          </a:bodyPr>
          <a:lstStyle/>
          <a:p>
            <a:pPr lvl="0">
              <a:buFont typeface="Arial" panose="020B0604020202020204" pitchFamily="34" charset="0"/>
              <a:buChar char="•"/>
            </a:pPr>
            <a:r>
              <a:rPr lang="en-US" dirty="0"/>
              <a:t>Introduction </a:t>
            </a:r>
          </a:p>
          <a:p>
            <a:pPr lvl="1">
              <a:buFont typeface="Arial" panose="020B0604020202020204" pitchFamily="34" charset="0"/>
              <a:buChar char="•"/>
            </a:pPr>
            <a:r>
              <a:rPr lang="en-US" dirty="0"/>
              <a:t>Define the problem in context. Describe why spatial analysis is needed to solve your problem. Review in literature what methods and spatial analysis have been used solving similar problems. Be sure to include a statement like "The objective of this project is to ...".  </a:t>
            </a:r>
          </a:p>
          <a:p>
            <a:pPr lvl="0">
              <a:buFont typeface="Arial" panose="020B0604020202020204" pitchFamily="34" charset="0"/>
              <a:buChar char="•"/>
            </a:pPr>
            <a:r>
              <a:rPr lang="en-US" dirty="0"/>
              <a:t>Methods </a:t>
            </a:r>
          </a:p>
          <a:p>
            <a:pPr lvl="1">
              <a:buFont typeface="Arial" panose="020B0604020202020204" pitchFamily="34" charset="0"/>
              <a:buChar char="•"/>
            </a:pPr>
            <a:r>
              <a:rPr lang="en-US" dirty="0"/>
              <a:t>Describe the strategy you solve the problem using GIS and any other necessary methods. Describe the statistic method, computer model, GIS analytic functions / operations you use in the problem solving process.  Diagrams are especial helpful to understand your strategy. </a:t>
            </a:r>
          </a:p>
          <a:p>
            <a:pPr lvl="0">
              <a:buFont typeface="Arial" panose="020B0604020202020204" pitchFamily="34" charset="0"/>
              <a:buChar char="•"/>
            </a:pPr>
            <a:r>
              <a:rPr lang="en-US" dirty="0"/>
              <a:t>Study Area and Analysis </a:t>
            </a:r>
          </a:p>
          <a:p>
            <a:pPr lvl="1">
              <a:buFont typeface="Arial" panose="020B0604020202020204" pitchFamily="34" charset="0"/>
              <a:buChar char="•"/>
            </a:pPr>
            <a:r>
              <a:rPr lang="en-US" dirty="0"/>
              <a:t>Describe the study area. What kind of GIS data and data models are used in the analysis. Present the results of your analysis. </a:t>
            </a:r>
          </a:p>
          <a:p>
            <a:pPr lvl="0">
              <a:buFont typeface="Arial" panose="020B0604020202020204" pitchFamily="34" charset="0"/>
              <a:buChar char="•"/>
            </a:pPr>
            <a:r>
              <a:rPr lang="en-US" dirty="0"/>
              <a:t>Results &amp; Conclusions </a:t>
            </a:r>
          </a:p>
          <a:p>
            <a:pPr lvl="1">
              <a:buFont typeface="Arial" panose="020B0604020202020204" pitchFamily="34" charset="0"/>
              <a:buChar char="•"/>
            </a:pPr>
            <a:r>
              <a:rPr lang="en-US" dirty="0"/>
              <a:t>Discuss the findings from your problem solving process. Evaluate your methodology. Discuss the usefulness and limitation of the analytic functions in GIS.  </a:t>
            </a:r>
          </a:p>
          <a:p>
            <a:pPr lvl="0">
              <a:buFont typeface="Arial" panose="020B0604020202020204" pitchFamily="34" charset="0"/>
              <a:buChar char="•"/>
            </a:pPr>
            <a:r>
              <a:rPr lang="en-US" dirty="0"/>
              <a:t>References </a:t>
            </a:r>
          </a:p>
          <a:p>
            <a:pPr>
              <a:buFont typeface="Arial" panose="020B0604020202020204" pitchFamily="34" charset="0"/>
              <a:buChar char="•"/>
            </a:pPr>
            <a:endParaRPr lang="en-US" dirty="0"/>
          </a:p>
        </p:txBody>
      </p:sp>
    </p:spTree>
    <p:extLst>
      <p:ext uri="{BB962C8B-B14F-4D97-AF65-F5344CB8AC3E}">
        <p14:creationId xmlns:p14="http://schemas.microsoft.com/office/powerpoint/2010/main" val="40788235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5D0155-5AF7-4C85-98BB-AB12C6C3579E}"/>
              </a:ext>
            </a:extLst>
          </p:cNvPr>
          <p:cNvSpPr>
            <a:spLocks noGrp="1"/>
          </p:cNvSpPr>
          <p:nvPr>
            <p:ph type="title"/>
          </p:nvPr>
        </p:nvSpPr>
        <p:spPr/>
        <p:txBody>
          <a:bodyPr/>
          <a:lstStyle/>
          <a:p>
            <a:endParaRPr lang="en-US"/>
          </a:p>
        </p:txBody>
      </p:sp>
      <p:pic>
        <p:nvPicPr>
          <p:cNvPr id="6" name="Content Placeholder 5">
            <a:extLst>
              <a:ext uri="{FF2B5EF4-FFF2-40B4-BE49-F238E27FC236}">
                <a16:creationId xmlns:a16="http://schemas.microsoft.com/office/drawing/2014/main" id="{E5BC9E7B-E0C6-49E7-BB9D-D9E88541A7F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41449" y="1846263"/>
            <a:ext cx="8369428" cy="4022725"/>
          </a:xfrm>
        </p:spPr>
      </p:pic>
    </p:spTree>
    <p:extLst>
      <p:ext uri="{BB962C8B-B14F-4D97-AF65-F5344CB8AC3E}">
        <p14:creationId xmlns:p14="http://schemas.microsoft.com/office/powerpoint/2010/main" val="12287766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DD17DC-0A20-4898-987A-AA410F4F947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C8F3544-6051-4FD7-95F6-2B2B80086C67}"/>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1D537E3F-76D5-4605-81E1-1EDF635DD56C}"/>
              </a:ext>
            </a:extLst>
          </p:cNvPr>
          <p:cNvPicPr>
            <a:picLocks noChangeAspect="1"/>
          </p:cNvPicPr>
          <p:nvPr/>
        </p:nvPicPr>
        <p:blipFill>
          <a:blip r:embed="rId2"/>
          <a:stretch>
            <a:fillRect/>
          </a:stretch>
        </p:blipFill>
        <p:spPr>
          <a:xfrm>
            <a:off x="90487" y="2376487"/>
            <a:ext cx="12011025" cy="2105025"/>
          </a:xfrm>
          <a:prstGeom prst="rect">
            <a:avLst/>
          </a:prstGeom>
        </p:spPr>
      </p:pic>
    </p:spTree>
    <p:extLst>
      <p:ext uri="{BB962C8B-B14F-4D97-AF65-F5344CB8AC3E}">
        <p14:creationId xmlns:p14="http://schemas.microsoft.com/office/powerpoint/2010/main" val="25775383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D794C7-4ADF-4A84-908D-CD2CCFBECA84}"/>
              </a:ext>
            </a:extLst>
          </p:cNvPr>
          <p:cNvSpPr>
            <a:spLocks noGrp="1"/>
          </p:cNvSpPr>
          <p:nvPr>
            <p:ph type="title"/>
          </p:nvPr>
        </p:nvSpPr>
        <p:spPr/>
        <p:txBody>
          <a:bodyPr/>
          <a:lstStyle/>
          <a:p>
            <a:r>
              <a:rPr lang="en-US" dirty="0"/>
              <a:t>Spatial Statistics</a:t>
            </a:r>
          </a:p>
        </p:txBody>
      </p:sp>
      <p:sp>
        <p:nvSpPr>
          <p:cNvPr id="3" name="Content Placeholder 2">
            <a:extLst>
              <a:ext uri="{FF2B5EF4-FFF2-40B4-BE49-F238E27FC236}">
                <a16:creationId xmlns:a16="http://schemas.microsoft.com/office/drawing/2014/main" id="{F94E79B2-0844-4B72-9859-BE52A87F6E1C}"/>
              </a:ext>
            </a:extLst>
          </p:cNvPr>
          <p:cNvSpPr>
            <a:spLocks noGrp="1"/>
          </p:cNvSpPr>
          <p:nvPr>
            <p:ph idx="1"/>
          </p:nvPr>
        </p:nvSpPr>
        <p:spPr/>
        <p:txBody>
          <a:bodyPr/>
          <a:lstStyle/>
          <a:p>
            <a:pPr>
              <a:buFont typeface="Arial" panose="020B0604020202020204" pitchFamily="34" charset="0"/>
              <a:buChar char="•"/>
            </a:pPr>
            <a:r>
              <a:rPr lang="en-US" dirty="0"/>
              <a:t>Summarize the key characteristics of a distribution</a:t>
            </a:r>
          </a:p>
          <a:p>
            <a:pPr>
              <a:buFont typeface="Arial" panose="020B0604020202020204" pitchFamily="34" charset="0"/>
              <a:buChar char="•"/>
            </a:pPr>
            <a:r>
              <a:rPr lang="en-US" dirty="0"/>
              <a:t>Identify statistically significant spatial clusters (hot spots/cold spots) and spatial outliers</a:t>
            </a:r>
          </a:p>
          <a:p>
            <a:pPr>
              <a:buFont typeface="Arial" panose="020B0604020202020204" pitchFamily="34" charset="0"/>
              <a:buChar char="•"/>
            </a:pPr>
            <a:r>
              <a:rPr lang="en-US" dirty="0"/>
              <a:t>Assess overall patterns of clustering or dispersion</a:t>
            </a:r>
          </a:p>
          <a:p>
            <a:pPr>
              <a:buFont typeface="Arial" panose="020B0604020202020204" pitchFamily="34" charset="0"/>
              <a:buChar char="•"/>
            </a:pPr>
            <a:r>
              <a:rPr lang="en-US" dirty="0"/>
              <a:t>Partition features into similar groups</a:t>
            </a:r>
          </a:p>
          <a:p>
            <a:pPr>
              <a:buFont typeface="Arial" panose="020B0604020202020204" pitchFamily="34" charset="0"/>
              <a:buChar char="•"/>
            </a:pPr>
            <a:r>
              <a:rPr lang="en-US" dirty="0"/>
              <a:t>Identify features with similar characteristics</a:t>
            </a:r>
          </a:p>
          <a:p>
            <a:pPr>
              <a:buFont typeface="Arial" panose="020B0604020202020204" pitchFamily="34" charset="0"/>
              <a:buChar char="•"/>
            </a:pPr>
            <a:r>
              <a:rPr lang="en-US" dirty="0"/>
              <a:t>Model spatial relationships</a:t>
            </a:r>
          </a:p>
          <a:p>
            <a:endParaRPr lang="en-US" dirty="0"/>
          </a:p>
        </p:txBody>
      </p:sp>
    </p:spTree>
    <p:extLst>
      <p:ext uri="{BB962C8B-B14F-4D97-AF65-F5344CB8AC3E}">
        <p14:creationId xmlns:p14="http://schemas.microsoft.com/office/powerpoint/2010/main" val="3700742276"/>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docProps/app.xml><?xml version="1.0" encoding="utf-8"?>
<Properties xmlns="http://schemas.openxmlformats.org/officeDocument/2006/extended-properties" xmlns:vt="http://schemas.openxmlformats.org/officeDocument/2006/docPropsVTypes">
  <Template>Retrospect</Template>
  <TotalTime>328</TotalTime>
  <Words>836</Words>
  <Application>Microsoft Office PowerPoint</Application>
  <PresentationFormat>Widescreen</PresentationFormat>
  <Paragraphs>193</Paragraphs>
  <Slides>30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30</vt:i4>
      </vt:variant>
    </vt:vector>
  </HeadingPairs>
  <TitlesOfParts>
    <vt:vector size="36" baseType="lpstr">
      <vt:lpstr>Arial</vt:lpstr>
      <vt:lpstr>Calibri</vt:lpstr>
      <vt:lpstr>Calibri Light</vt:lpstr>
      <vt:lpstr>Garamond</vt:lpstr>
      <vt:lpstr>Palatino Linotype</vt:lpstr>
      <vt:lpstr>Retrospect</vt:lpstr>
      <vt:lpstr>PowerPoint Presentation</vt:lpstr>
      <vt:lpstr>PowerPoint Presentation</vt:lpstr>
      <vt:lpstr>PowerPoint Presentation</vt:lpstr>
      <vt:lpstr>PowerPoint Presentation</vt:lpstr>
      <vt:lpstr>Final Project Presentation</vt:lpstr>
      <vt:lpstr>Papers (65% of the final grade)</vt:lpstr>
      <vt:lpstr>PowerPoint Presentation</vt:lpstr>
      <vt:lpstr>PowerPoint Presentation</vt:lpstr>
      <vt:lpstr>Spatial Statistics</vt:lpstr>
      <vt:lpstr>Question: Where is the center</vt:lpstr>
      <vt:lpstr>Question: Which feature is most accessible?</vt:lpstr>
      <vt:lpstr>Question: What is the dominant direction?</vt:lpstr>
      <vt:lpstr>Question: How dispersed, compact, or integrated are features?</vt:lpstr>
      <vt:lpstr>Question: How dispersed, compact, or integrated are features?</vt:lpstr>
      <vt:lpstr>Question: Where are the hot spots? Where are the cold spots?</vt:lpstr>
      <vt:lpstr>PowerPoint Presentation</vt:lpstr>
      <vt:lpstr>Question: Where are the hot spots? Where are the cold spots?</vt:lpstr>
      <vt:lpstr>Question: Where are the hot spots? Where are the cold spots?</vt:lpstr>
      <vt:lpstr>PowerPoint Presentation</vt:lpstr>
      <vt:lpstr>Question: Which features are most alike?</vt:lpstr>
      <vt:lpstr>Question: Which  features are most  similar or dissimilar?</vt:lpstr>
      <vt:lpstr>Question: Do spatial characteristics differ?</vt:lpstr>
      <vt:lpstr>Question: Do spatial characteristics differ?</vt:lpstr>
      <vt:lpstr>Question: Are the spatial processes similar?</vt:lpstr>
      <vt:lpstr>Question: Is the data spatially correlated?</vt:lpstr>
      <vt:lpstr>Question: At which distances is spatial clustering most pronounced?</vt:lpstr>
      <vt:lpstr>Question: Which variables are the most consistent predictors? </vt:lpstr>
      <vt:lpstr>Question: Which  variables are the most  consistent predictors? </vt:lpstr>
      <vt:lpstr>Question: Which variables are the most consistent predictors? </vt:lpstr>
      <vt:lpstr>Regression in ArcGIS:  Reasons not to trust results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Jim Coll</dc:creator>
  <cp:lastModifiedBy>Jim Coll</cp:lastModifiedBy>
  <cp:revision>17</cp:revision>
  <dcterms:created xsi:type="dcterms:W3CDTF">2018-04-17T09:44:58Z</dcterms:created>
  <dcterms:modified xsi:type="dcterms:W3CDTF">2018-04-17T15:13:04Z</dcterms:modified>
</cp:coreProperties>
</file>